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9"/>
  </p:notesMasterIdLst>
  <p:sldIdLst>
    <p:sldId id="256" r:id="rId2"/>
    <p:sldId id="257" r:id="rId3"/>
    <p:sldId id="260" r:id="rId4"/>
    <p:sldId id="262" r:id="rId5"/>
    <p:sldId id="261" r:id="rId6"/>
    <p:sldId id="263" r:id="rId7"/>
    <p:sldId id="264" r:id="rId8"/>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7" d="100"/>
          <a:sy n="117" d="100"/>
        </p:scale>
        <p:origin x="10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66" d="100"/>
          <a:sy n="66" d="100"/>
        </p:scale>
        <p:origin x="-828"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C8EBA68F-DB3C-8A0B-6E52-800C2F22FA5C}"/>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GB" altLang="en-US"/>
          </a:p>
        </p:txBody>
      </p:sp>
      <p:sp>
        <p:nvSpPr>
          <p:cNvPr id="3075" name="Rectangle 3">
            <a:extLst>
              <a:ext uri="{FF2B5EF4-FFF2-40B4-BE49-F238E27FC236}">
                <a16:creationId xmlns:a16="http://schemas.microsoft.com/office/drawing/2014/main" id="{A1265F02-D722-75B9-5A5D-77C1554B086A}"/>
              </a:ext>
            </a:extLst>
          </p:cNvPr>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GB" altLang="en-US"/>
          </a:p>
        </p:txBody>
      </p:sp>
      <p:sp>
        <p:nvSpPr>
          <p:cNvPr id="3076" name="Rectangle 4">
            <a:extLst>
              <a:ext uri="{FF2B5EF4-FFF2-40B4-BE49-F238E27FC236}">
                <a16:creationId xmlns:a16="http://schemas.microsoft.com/office/drawing/2014/main" id="{513176CD-3DB0-33A4-274A-CF1DC348A5D3}"/>
              </a:ext>
            </a:extLst>
          </p:cNvPr>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a:extLst>
              <a:ext uri="{FF2B5EF4-FFF2-40B4-BE49-F238E27FC236}">
                <a16:creationId xmlns:a16="http://schemas.microsoft.com/office/drawing/2014/main" id="{CE569CFE-40BD-988B-1A97-16DAE1CA97D0}"/>
              </a:ext>
            </a:extLst>
          </p:cNvPr>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3078" name="Rectangle 6">
            <a:extLst>
              <a:ext uri="{FF2B5EF4-FFF2-40B4-BE49-F238E27FC236}">
                <a16:creationId xmlns:a16="http://schemas.microsoft.com/office/drawing/2014/main" id="{4089C6F2-BD11-6B8D-59AC-E049252EB356}"/>
              </a:ext>
            </a:extLst>
          </p:cNvPr>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GB" altLang="en-US"/>
          </a:p>
        </p:txBody>
      </p:sp>
      <p:sp>
        <p:nvSpPr>
          <p:cNvPr id="3079" name="Rectangle 7">
            <a:extLst>
              <a:ext uri="{FF2B5EF4-FFF2-40B4-BE49-F238E27FC236}">
                <a16:creationId xmlns:a16="http://schemas.microsoft.com/office/drawing/2014/main" id="{77AE7164-931B-BC4D-477A-05CEED4805D3}"/>
              </a:ext>
            </a:extLst>
          </p:cNvPr>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2A2B5CD1-4E9B-4726-974A-4D5272FE1726}"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9925C93-D093-F548-2964-6DDAED970F24}"/>
              </a:ext>
            </a:extLst>
          </p:cNvPr>
          <p:cNvSpPr>
            <a:spLocks noGrp="1" noChangeArrowheads="1"/>
          </p:cNvSpPr>
          <p:nvPr>
            <p:ph type="sldNum" sz="quarter" idx="5"/>
          </p:nvPr>
        </p:nvSpPr>
        <p:spPr>
          <a:ln/>
        </p:spPr>
        <p:txBody>
          <a:bodyPr/>
          <a:lstStyle/>
          <a:p>
            <a:fld id="{61836B17-2CFF-4B04-95F2-9E99520B4982}" type="slidenum">
              <a:rPr lang="en-GB" altLang="en-US"/>
              <a:pPr/>
              <a:t>1</a:t>
            </a:fld>
            <a:endParaRPr lang="en-GB" altLang="en-US"/>
          </a:p>
        </p:txBody>
      </p:sp>
      <p:sp>
        <p:nvSpPr>
          <p:cNvPr id="10242" name="Rectangle 1026">
            <a:extLst>
              <a:ext uri="{FF2B5EF4-FFF2-40B4-BE49-F238E27FC236}">
                <a16:creationId xmlns:a16="http://schemas.microsoft.com/office/drawing/2014/main" id="{AAA7500A-1A2E-CFB5-EF3E-4D907996C830}"/>
              </a:ext>
            </a:extLst>
          </p:cNvPr>
          <p:cNvSpPr>
            <a:spLocks noChangeArrowheads="1" noTextEdit="1"/>
          </p:cNvSpPr>
          <p:nvPr>
            <p:ph type="sldImg"/>
          </p:nvPr>
        </p:nvSpPr>
        <p:spPr>
          <a:ln/>
        </p:spPr>
      </p:sp>
      <p:sp>
        <p:nvSpPr>
          <p:cNvPr id="10243" name="Rectangle 1027">
            <a:extLst>
              <a:ext uri="{FF2B5EF4-FFF2-40B4-BE49-F238E27FC236}">
                <a16:creationId xmlns:a16="http://schemas.microsoft.com/office/drawing/2014/main" id="{F4303893-40E6-5BFA-889C-E2D556621A37}"/>
              </a:ext>
            </a:extLst>
          </p:cNvPr>
          <p:cNvSpPr>
            <a:spLocks noGrp="1" noChangeArrowheads="1"/>
          </p:cNvSpPr>
          <p:nvPr>
            <p:ph type="body" idx="1"/>
          </p:nvPr>
        </p:nvSpPr>
        <p:spPr/>
        <p:txBody>
          <a:bodyPr/>
          <a:lstStyle/>
          <a:p>
            <a:r>
              <a:rPr lang="en-GB" altLang="en-US" sz="1400"/>
              <a:t>Coastal environments are very important ecologically, especially in the UK as we live on a small island with nowhere being more than a few hours away form the coast. </a:t>
            </a:r>
          </a:p>
          <a:p>
            <a:endParaRPr lang="en-GB" altLang="en-US" sz="1400"/>
          </a:p>
          <a:p>
            <a:r>
              <a:rPr lang="en-GB" altLang="en-US" sz="1400"/>
              <a:t>In this presentation, I will try to first explain a little about their formation. This needs to be understood in order to understand the processes that follow. Classification is needed to identify specific types of dunes as each has differing characteristics and therefore different properties.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C62B6D1-C17C-CD95-80B6-381A6713F208}"/>
              </a:ext>
            </a:extLst>
          </p:cNvPr>
          <p:cNvSpPr>
            <a:spLocks noGrp="1" noChangeArrowheads="1"/>
          </p:cNvSpPr>
          <p:nvPr>
            <p:ph type="sldNum" sz="quarter" idx="5"/>
          </p:nvPr>
        </p:nvSpPr>
        <p:spPr>
          <a:ln/>
        </p:spPr>
        <p:txBody>
          <a:bodyPr/>
          <a:lstStyle/>
          <a:p>
            <a:fld id="{3F3B096F-0FD3-4346-AD74-7845DA20B2A3}" type="slidenum">
              <a:rPr lang="en-GB" altLang="en-US"/>
              <a:pPr/>
              <a:t>2</a:t>
            </a:fld>
            <a:endParaRPr lang="en-GB" altLang="en-US"/>
          </a:p>
        </p:txBody>
      </p:sp>
      <p:sp>
        <p:nvSpPr>
          <p:cNvPr id="9218" name="Rectangle 2">
            <a:extLst>
              <a:ext uri="{FF2B5EF4-FFF2-40B4-BE49-F238E27FC236}">
                <a16:creationId xmlns:a16="http://schemas.microsoft.com/office/drawing/2014/main" id="{953A0965-38F9-9CA2-893E-49ECB9AD4EC8}"/>
              </a:ext>
            </a:extLst>
          </p:cNvPr>
          <p:cNvSpPr>
            <a:spLocks noChangeArrowheads="1" noTextEdit="1"/>
          </p:cNvSpPr>
          <p:nvPr>
            <p:ph type="sldImg"/>
          </p:nvPr>
        </p:nvSpPr>
        <p:spPr>
          <a:ln/>
        </p:spPr>
      </p:sp>
      <p:sp>
        <p:nvSpPr>
          <p:cNvPr id="9219" name="Rectangle 3">
            <a:extLst>
              <a:ext uri="{FF2B5EF4-FFF2-40B4-BE49-F238E27FC236}">
                <a16:creationId xmlns:a16="http://schemas.microsoft.com/office/drawing/2014/main" id="{59C903F6-701D-165D-0789-4C075BED5888}"/>
              </a:ext>
            </a:extLst>
          </p:cNvPr>
          <p:cNvSpPr>
            <a:spLocks noGrp="1" noChangeArrowheads="1"/>
          </p:cNvSpPr>
          <p:nvPr>
            <p:ph type="body" idx="1"/>
          </p:nvPr>
        </p:nvSpPr>
        <p:spPr/>
        <p:txBody>
          <a:bodyPr/>
          <a:lstStyle/>
          <a:p>
            <a:r>
              <a:rPr lang="en-GB" altLang="en-US"/>
              <a:t>The UK provides ideal conditions for the formation of sand dunes which is why they are relatively abundant. It is because they are so common that they are important in ecological and geographical terms.</a:t>
            </a:r>
          </a:p>
          <a:p>
            <a:endParaRPr lang="en-GB" altLang="en-US"/>
          </a:p>
          <a:p>
            <a:r>
              <a:rPr lang="en-GB" altLang="en-US"/>
              <a:t>Examples of coverage: Ynyslas near Aberystwyth - spit dunes.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553BCBA-363B-DDE3-475E-9BF74A0B53CD}"/>
              </a:ext>
            </a:extLst>
          </p:cNvPr>
          <p:cNvSpPr>
            <a:spLocks noGrp="1" noChangeArrowheads="1"/>
          </p:cNvSpPr>
          <p:nvPr>
            <p:ph type="sldNum" sz="quarter" idx="5"/>
          </p:nvPr>
        </p:nvSpPr>
        <p:spPr>
          <a:ln/>
        </p:spPr>
        <p:txBody>
          <a:bodyPr/>
          <a:lstStyle/>
          <a:p>
            <a:fld id="{6EDDF418-C0D6-4ABF-819F-A29C6499202A}" type="slidenum">
              <a:rPr lang="en-GB" altLang="en-US"/>
              <a:pPr/>
              <a:t>3</a:t>
            </a:fld>
            <a:endParaRPr lang="en-GB" altLang="en-US"/>
          </a:p>
        </p:txBody>
      </p:sp>
      <p:sp>
        <p:nvSpPr>
          <p:cNvPr id="8194" name="Rectangle 2">
            <a:extLst>
              <a:ext uri="{FF2B5EF4-FFF2-40B4-BE49-F238E27FC236}">
                <a16:creationId xmlns:a16="http://schemas.microsoft.com/office/drawing/2014/main" id="{833089BF-63E5-3446-EEDF-D9F6F61CFDF7}"/>
              </a:ext>
            </a:extLst>
          </p:cNvPr>
          <p:cNvSpPr>
            <a:spLocks noChangeArrowheads="1" noTextEdit="1"/>
          </p:cNvSpPr>
          <p:nvPr>
            <p:ph type="sldImg"/>
          </p:nvPr>
        </p:nvSpPr>
        <p:spPr>
          <a:ln/>
        </p:spPr>
      </p:sp>
      <p:sp>
        <p:nvSpPr>
          <p:cNvPr id="8195" name="Rectangle 3">
            <a:extLst>
              <a:ext uri="{FF2B5EF4-FFF2-40B4-BE49-F238E27FC236}">
                <a16:creationId xmlns:a16="http://schemas.microsoft.com/office/drawing/2014/main" id="{B6F5FC6A-E8CC-B74C-82C5-21B9780566D1}"/>
              </a:ext>
            </a:extLst>
          </p:cNvPr>
          <p:cNvSpPr>
            <a:spLocks noGrp="1" noChangeArrowheads="1"/>
          </p:cNvSpPr>
          <p:nvPr>
            <p:ph type="body" idx="1"/>
          </p:nvPr>
        </p:nvSpPr>
        <p:spPr/>
        <p:txBody>
          <a:bodyPr/>
          <a:lstStyle/>
          <a:p>
            <a:r>
              <a:rPr lang="en-GB" altLang="en-US"/>
              <a:t>In order to fully understand the dune formation, the reasons of  how and why they form need to be outlined. </a:t>
            </a:r>
          </a:p>
          <a:p>
            <a:endParaRPr lang="en-GB" altLang="en-US"/>
          </a:p>
          <a:p>
            <a:r>
              <a:rPr lang="en-GB" altLang="en-US"/>
              <a:t>Saltation - grain is 2000 times heavier than the equivalent volume of air and so becomes bouncy. When a grain bounces, it transfers energy to adjacent snad grains which are lifted and bounce etc.  See “An Introduction to Coastal Geomorphology” for further details.</a:t>
            </a:r>
          </a:p>
          <a:p>
            <a:endParaRPr lang="en-GB" altLang="en-US"/>
          </a:p>
          <a:p>
            <a:r>
              <a:rPr lang="en-GB" altLang="en-US"/>
              <a:t>Surface Creep - started by the descending saltating grains. As saltating grain hits a larger grain, it is too heavy to be lifted upwards so the impact makes it roll forwards instead. Relatively Small amount of sand moved this way, around 25% although significant as it sorts the grain sizes out. Saltating grains move faster and further, surface creep grains move slower and shorter distances.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AE3BDA0-1277-0F51-5C14-73A8780912F2}"/>
              </a:ext>
            </a:extLst>
          </p:cNvPr>
          <p:cNvSpPr>
            <a:spLocks noGrp="1" noChangeArrowheads="1"/>
          </p:cNvSpPr>
          <p:nvPr>
            <p:ph type="sldNum" sz="quarter" idx="5"/>
          </p:nvPr>
        </p:nvSpPr>
        <p:spPr>
          <a:ln/>
        </p:spPr>
        <p:txBody>
          <a:bodyPr/>
          <a:lstStyle/>
          <a:p>
            <a:fld id="{67853668-4121-40EF-A13A-4A37571A47B6}" type="slidenum">
              <a:rPr lang="en-GB" altLang="en-US"/>
              <a:pPr/>
              <a:t>4</a:t>
            </a:fld>
            <a:endParaRPr lang="en-GB" altLang="en-US"/>
          </a:p>
        </p:txBody>
      </p:sp>
      <p:sp>
        <p:nvSpPr>
          <p:cNvPr id="19458" name="Rectangle 2">
            <a:extLst>
              <a:ext uri="{FF2B5EF4-FFF2-40B4-BE49-F238E27FC236}">
                <a16:creationId xmlns:a16="http://schemas.microsoft.com/office/drawing/2014/main" id="{6A5E7941-D96F-3AE9-49AA-E4CF4002BD2E}"/>
              </a:ext>
            </a:extLst>
          </p:cNvPr>
          <p:cNvSpPr>
            <a:spLocks noChangeArrowheads="1" noTextEdit="1"/>
          </p:cNvSpPr>
          <p:nvPr>
            <p:ph type="sldImg"/>
          </p:nvPr>
        </p:nvSpPr>
        <p:spPr>
          <a:ln/>
        </p:spPr>
      </p:sp>
      <p:sp>
        <p:nvSpPr>
          <p:cNvPr id="19459" name="Rectangle 3">
            <a:extLst>
              <a:ext uri="{FF2B5EF4-FFF2-40B4-BE49-F238E27FC236}">
                <a16:creationId xmlns:a16="http://schemas.microsoft.com/office/drawing/2014/main" id="{9F7109A4-1C32-B5C3-2F4C-F31EB2FF1B21}"/>
              </a:ext>
            </a:extLst>
          </p:cNvPr>
          <p:cNvSpPr>
            <a:spLocks noGrp="1" noChangeArrowheads="1"/>
          </p:cNvSpPr>
          <p:nvPr>
            <p:ph type="body" idx="1"/>
          </p:nvPr>
        </p:nvSpPr>
        <p:spPr/>
        <p:txBody>
          <a:bodyPr/>
          <a:lstStyle/>
          <a:p>
            <a:r>
              <a:rPr lang="en-GB" altLang="en-US"/>
              <a:t>Embryo Dunes - Needs obstacles for sand to accumulate, e.g. some driftwood or a bottle. The obstacle changes the natural path of the wind and they pass around the object. Wind increases to the sides and in its lee wind speeds decrease to zero and slowly rise downwind. </a:t>
            </a:r>
          </a:p>
          <a:p>
            <a:r>
              <a:rPr lang="en-GB" altLang="en-US"/>
              <a:t>As wind speed governs sand deposition, sand transport rates change. Sand is eroded from the sides and deposited in its lee.  It forms a long streamlined ridge, parallel to the wind direction, sometimes known as a shadow dune. </a:t>
            </a:r>
          </a:p>
          <a:p>
            <a:endParaRPr lang="en-GB" altLang="en-US"/>
          </a:p>
          <a:p>
            <a:r>
              <a:rPr lang="en-GB" altLang="en-US"/>
              <a:t>Foredunes - An extension of embryo dunes. As embryo dunes grow they extend laterally and therefore coalesce to form longer ridges. </a:t>
            </a:r>
          </a:p>
          <a:p>
            <a:r>
              <a:rPr lang="en-GB" altLang="en-US"/>
              <a:t>Growth is exaggerated due to a change in vegetation . As the dunes get taller, they are further away from the water table so the pioneering species can not grow as well, giving way to marram grass. This traps more sand so growth rates increase. </a:t>
            </a:r>
          </a:p>
          <a:p>
            <a:endParaRPr lang="en-GB" altLang="en-US"/>
          </a:p>
          <a:p>
            <a:r>
              <a:rPr lang="en-GB" altLang="en-US"/>
              <a:t>Grey Dunes - growth is due to a combination of changes in wind velocities in the windward and lee directions.  </a:t>
            </a:r>
          </a:p>
          <a:p>
            <a:endParaRPr lang="en-GB" altLang="en-US"/>
          </a:p>
          <a:p>
            <a:r>
              <a:rPr lang="en-GB" altLang="en-US"/>
              <a:t>The beach profile gives a diagrammatic guide to the transition of dunes in a landwards direction.</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34E70BB-C475-53BD-681D-860AB1071493}"/>
              </a:ext>
            </a:extLst>
          </p:cNvPr>
          <p:cNvSpPr>
            <a:spLocks noGrp="1" noChangeArrowheads="1"/>
          </p:cNvSpPr>
          <p:nvPr>
            <p:ph type="sldNum" sz="quarter" idx="5"/>
          </p:nvPr>
        </p:nvSpPr>
        <p:spPr>
          <a:ln/>
        </p:spPr>
        <p:txBody>
          <a:bodyPr/>
          <a:lstStyle/>
          <a:p>
            <a:fld id="{5A494D6A-F077-4E6D-B521-3DF4D8294F0B}" type="slidenum">
              <a:rPr lang="en-GB" altLang="en-US"/>
              <a:pPr/>
              <a:t>5</a:t>
            </a:fld>
            <a:endParaRPr lang="en-GB" altLang="en-US"/>
          </a:p>
        </p:txBody>
      </p:sp>
      <p:sp>
        <p:nvSpPr>
          <p:cNvPr id="18434" name="Rectangle 2">
            <a:extLst>
              <a:ext uri="{FF2B5EF4-FFF2-40B4-BE49-F238E27FC236}">
                <a16:creationId xmlns:a16="http://schemas.microsoft.com/office/drawing/2014/main" id="{0051F521-3B36-DB79-4702-F0D41E9FD94A}"/>
              </a:ext>
            </a:extLst>
          </p:cNvPr>
          <p:cNvSpPr>
            <a:spLocks noChangeArrowheads="1" noTextEdit="1"/>
          </p:cNvSpPr>
          <p:nvPr>
            <p:ph type="sldImg"/>
          </p:nvPr>
        </p:nvSpPr>
        <p:spPr>
          <a:ln/>
        </p:spPr>
      </p:sp>
      <p:sp>
        <p:nvSpPr>
          <p:cNvPr id="18435" name="Rectangle 3">
            <a:extLst>
              <a:ext uri="{FF2B5EF4-FFF2-40B4-BE49-F238E27FC236}">
                <a16:creationId xmlns:a16="http://schemas.microsoft.com/office/drawing/2014/main" id="{0034728A-0EAC-7AE2-5B9C-09C2DDEA7907}"/>
              </a:ext>
            </a:extLst>
          </p:cNvPr>
          <p:cNvSpPr>
            <a:spLocks noGrp="1" noChangeArrowheads="1"/>
          </p:cNvSpPr>
          <p:nvPr>
            <p:ph type="body" idx="1"/>
          </p:nvPr>
        </p:nvSpPr>
        <p:spPr/>
        <p:txBody>
          <a:bodyPr/>
          <a:lstStyle/>
          <a:p>
            <a:r>
              <a:rPr lang="en-GB" altLang="en-US"/>
              <a:t>A summary of appearance of dunes. </a:t>
            </a:r>
          </a:p>
          <a:p>
            <a:r>
              <a:rPr lang="en-GB" altLang="en-US"/>
              <a:t>Dunes get increasingly larger landwards, shown in diagrammatic form in the next slide.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D34D6C3-BE4B-63AF-3DFE-87F82F4A747B}"/>
              </a:ext>
            </a:extLst>
          </p:cNvPr>
          <p:cNvSpPr>
            <a:spLocks noGrp="1" noChangeArrowheads="1"/>
          </p:cNvSpPr>
          <p:nvPr>
            <p:ph type="sldNum" sz="quarter" idx="5"/>
          </p:nvPr>
        </p:nvSpPr>
        <p:spPr>
          <a:ln/>
        </p:spPr>
        <p:txBody>
          <a:bodyPr/>
          <a:lstStyle/>
          <a:p>
            <a:fld id="{5337E694-C008-4A13-BF52-60E7A896295D}" type="slidenum">
              <a:rPr lang="en-GB" altLang="en-US"/>
              <a:pPr/>
              <a:t>6</a:t>
            </a:fld>
            <a:endParaRPr lang="en-GB" altLang="en-US"/>
          </a:p>
        </p:txBody>
      </p:sp>
      <p:sp>
        <p:nvSpPr>
          <p:cNvPr id="20482" name="Rectangle 2">
            <a:extLst>
              <a:ext uri="{FF2B5EF4-FFF2-40B4-BE49-F238E27FC236}">
                <a16:creationId xmlns:a16="http://schemas.microsoft.com/office/drawing/2014/main" id="{9F55AEB4-7DA2-12D5-A830-6750668E149B}"/>
              </a:ext>
            </a:extLst>
          </p:cNvPr>
          <p:cNvSpPr>
            <a:spLocks noChangeArrowheads="1" noTextEdit="1"/>
          </p:cNvSpPr>
          <p:nvPr>
            <p:ph type="sldImg"/>
          </p:nvPr>
        </p:nvSpPr>
        <p:spPr>
          <a:ln/>
        </p:spPr>
      </p:sp>
      <p:sp>
        <p:nvSpPr>
          <p:cNvPr id="20483" name="Rectangle 3">
            <a:extLst>
              <a:ext uri="{FF2B5EF4-FFF2-40B4-BE49-F238E27FC236}">
                <a16:creationId xmlns:a16="http://schemas.microsoft.com/office/drawing/2014/main" id="{8EC2C631-CD19-D013-916A-2EB9AEA23B81}"/>
              </a:ext>
            </a:extLst>
          </p:cNvPr>
          <p:cNvSpPr>
            <a:spLocks noGrp="1" noChangeArrowheads="1"/>
          </p:cNvSpPr>
          <p:nvPr>
            <p:ph type="body" idx="1"/>
          </p:nvPr>
        </p:nvSpPr>
        <p:spPr/>
        <p:txBody>
          <a:bodyPr/>
          <a:lstStyle/>
          <a:p>
            <a:r>
              <a:rPr lang="en-GB" altLang="en-US"/>
              <a:t>Although all the dunes have the same basic kind of formation and overall appearance, some have more specialised forms and only appear in specific places. These are summarised in the slide.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4B6E1BD-0A95-E36F-039E-524DBAED6BDF}"/>
              </a:ext>
            </a:extLst>
          </p:cNvPr>
          <p:cNvSpPr>
            <a:spLocks noGrp="1" noChangeArrowheads="1"/>
          </p:cNvSpPr>
          <p:nvPr>
            <p:ph type="sldNum" sz="quarter" idx="5"/>
          </p:nvPr>
        </p:nvSpPr>
        <p:spPr>
          <a:ln/>
        </p:spPr>
        <p:txBody>
          <a:bodyPr/>
          <a:lstStyle/>
          <a:p>
            <a:fld id="{C03B1B18-5AE9-4FB2-9DC2-5EA925ED2EB1}" type="slidenum">
              <a:rPr lang="en-GB" altLang="en-US"/>
              <a:pPr/>
              <a:t>7</a:t>
            </a:fld>
            <a:endParaRPr lang="en-GB" altLang="en-US"/>
          </a:p>
        </p:txBody>
      </p:sp>
      <p:sp>
        <p:nvSpPr>
          <p:cNvPr id="24578" name="Rectangle 2">
            <a:extLst>
              <a:ext uri="{FF2B5EF4-FFF2-40B4-BE49-F238E27FC236}">
                <a16:creationId xmlns:a16="http://schemas.microsoft.com/office/drawing/2014/main" id="{AEED0AC1-DF64-3E7D-05B0-CD5CCB6E00D0}"/>
              </a:ext>
            </a:extLst>
          </p:cNvPr>
          <p:cNvSpPr>
            <a:spLocks noChangeArrowheads="1" noTextEdit="1"/>
          </p:cNvSpPr>
          <p:nvPr>
            <p:ph type="sldImg"/>
          </p:nvPr>
        </p:nvSpPr>
        <p:spPr>
          <a:xfrm>
            <a:off x="1144588" y="685800"/>
            <a:ext cx="4572000" cy="3429000"/>
          </a:xfrm>
          <a:ln/>
        </p:spPr>
      </p:sp>
      <p:sp>
        <p:nvSpPr>
          <p:cNvPr id="24579" name="Rectangle 3">
            <a:extLst>
              <a:ext uri="{FF2B5EF4-FFF2-40B4-BE49-F238E27FC236}">
                <a16:creationId xmlns:a16="http://schemas.microsoft.com/office/drawing/2014/main" id="{41C8587F-1F2A-1F3C-6227-2A5E3D72BF41}"/>
              </a:ext>
            </a:extLst>
          </p:cNvPr>
          <p:cNvSpPr>
            <a:spLocks noGrp="1" noChangeArrowheads="1"/>
          </p:cNvSpPr>
          <p:nvPr>
            <p:ph type="body" idx="1"/>
          </p:nvPr>
        </p:nvSpPr>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B0DE0-32B4-0FB6-2FF4-F07DF66B0FCD}"/>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F5DB421-FF2B-C214-EDD5-3D369C568C7D}"/>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2EC5A8D-CD11-E2AD-3DBF-E00609396981}"/>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BA9F8D3E-21DF-DCA2-F1FD-88890519A2EA}"/>
              </a:ext>
            </a:extLst>
          </p:cNvPr>
          <p:cNvSpPr>
            <a:spLocks noGrp="1"/>
          </p:cNvSpPr>
          <p:nvPr>
            <p:ph type="ftr" sz="quarter" idx="11"/>
          </p:nvPr>
        </p:nvSpPr>
        <p:spPr/>
        <p:txBody>
          <a:bodyPr/>
          <a:lstStyle>
            <a:lvl1pPr>
              <a:defRPr/>
            </a:lvl1pPr>
          </a:lstStyle>
          <a:p>
            <a:r>
              <a:rPr lang="en-US" altLang="en-US"/>
              <a:t>Lindsey Wood, liw2, 022423830</a:t>
            </a:r>
          </a:p>
        </p:txBody>
      </p:sp>
      <p:sp>
        <p:nvSpPr>
          <p:cNvPr id="6" name="Slide Number Placeholder 5">
            <a:extLst>
              <a:ext uri="{FF2B5EF4-FFF2-40B4-BE49-F238E27FC236}">
                <a16:creationId xmlns:a16="http://schemas.microsoft.com/office/drawing/2014/main" id="{546F664F-3E0E-E31B-EB6E-9C9658D63018}"/>
              </a:ext>
            </a:extLst>
          </p:cNvPr>
          <p:cNvSpPr>
            <a:spLocks noGrp="1"/>
          </p:cNvSpPr>
          <p:nvPr>
            <p:ph type="sldNum" sz="quarter" idx="12"/>
          </p:nvPr>
        </p:nvSpPr>
        <p:spPr/>
        <p:txBody>
          <a:bodyPr/>
          <a:lstStyle>
            <a:lvl1pPr>
              <a:defRPr/>
            </a:lvl1pPr>
          </a:lstStyle>
          <a:p>
            <a:fld id="{5351817A-6733-4A35-BFF4-44C758030F91}" type="slidenum">
              <a:rPr lang="en-US" altLang="en-US"/>
              <a:pPr/>
              <a:t>‹#›</a:t>
            </a:fld>
            <a:endParaRPr lang="en-US" altLang="en-US"/>
          </a:p>
        </p:txBody>
      </p:sp>
    </p:spTree>
    <p:extLst>
      <p:ext uri="{BB962C8B-B14F-4D97-AF65-F5344CB8AC3E}">
        <p14:creationId xmlns:p14="http://schemas.microsoft.com/office/powerpoint/2010/main" val="2972961476"/>
      </p:ext>
    </p:extLst>
  </p:cSld>
  <p:clrMapOvr>
    <a:masterClrMapping/>
  </p:clrMapOvr>
  <p:transition spd="med">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C25EC-6221-D526-785F-4AA5A0FAAF1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D613C34-EB0A-3A91-D504-2407967AA8D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2145B5E-5212-FFEF-BF73-55474016F6BE}"/>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48A65A6D-EF72-782F-611C-672F55D8FE51}"/>
              </a:ext>
            </a:extLst>
          </p:cNvPr>
          <p:cNvSpPr>
            <a:spLocks noGrp="1"/>
          </p:cNvSpPr>
          <p:nvPr>
            <p:ph type="ftr" sz="quarter" idx="11"/>
          </p:nvPr>
        </p:nvSpPr>
        <p:spPr/>
        <p:txBody>
          <a:bodyPr/>
          <a:lstStyle>
            <a:lvl1pPr>
              <a:defRPr/>
            </a:lvl1pPr>
          </a:lstStyle>
          <a:p>
            <a:r>
              <a:rPr lang="en-US" altLang="en-US"/>
              <a:t>Lindsey Wood, liw2, 022423830</a:t>
            </a:r>
          </a:p>
        </p:txBody>
      </p:sp>
      <p:sp>
        <p:nvSpPr>
          <p:cNvPr id="6" name="Slide Number Placeholder 5">
            <a:extLst>
              <a:ext uri="{FF2B5EF4-FFF2-40B4-BE49-F238E27FC236}">
                <a16:creationId xmlns:a16="http://schemas.microsoft.com/office/drawing/2014/main" id="{2B72CBFA-1868-4EAF-CE9B-757283595557}"/>
              </a:ext>
            </a:extLst>
          </p:cNvPr>
          <p:cNvSpPr>
            <a:spLocks noGrp="1"/>
          </p:cNvSpPr>
          <p:nvPr>
            <p:ph type="sldNum" sz="quarter" idx="12"/>
          </p:nvPr>
        </p:nvSpPr>
        <p:spPr/>
        <p:txBody>
          <a:bodyPr/>
          <a:lstStyle>
            <a:lvl1pPr>
              <a:defRPr/>
            </a:lvl1pPr>
          </a:lstStyle>
          <a:p>
            <a:fld id="{1C8F0D0D-18BD-48A1-8E8D-E5E729544745}" type="slidenum">
              <a:rPr lang="en-US" altLang="en-US"/>
              <a:pPr/>
              <a:t>‹#›</a:t>
            </a:fld>
            <a:endParaRPr lang="en-US" altLang="en-US"/>
          </a:p>
        </p:txBody>
      </p:sp>
    </p:spTree>
    <p:extLst>
      <p:ext uri="{BB962C8B-B14F-4D97-AF65-F5344CB8AC3E}">
        <p14:creationId xmlns:p14="http://schemas.microsoft.com/office/powerpoint/2010/main" val="3402859522"/>
      </p:ext>
    </p:extLst>
  </p:cSld>
  <p:clrMapOvr>
    <a:masterClrMapping/>
  </p:clrMapOvr>
  <p:transition spd="med">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DF2007F-2C12-BBB0-F44E-910C6F1D793A}"/>
              </a:ext>
            </a:extLst>
          </p:cNvPr>
          <p:cNvSpPr>
            <a:spLocks noGrp="1"/>
          </p:cNvSpPr>
          <p:nvPr>
            <p:ph type="title" orient="vert"/>
          </p:nvPr>
        </p:nvSpPr>
        <p:spPr>
          <a:xfrm>
            <a:off x="6515100" y="609600"/>
            <a:ext cx="1943100" cy="5486400"/>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C605C6F-1734-A254-7F55-6E03E5F0DF84}"/>
              </a:ext>
            </a:extLst>
          </p:cNvPr>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0480B87-4B58-4869-A89C-5634292148E6}"/>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4AE7C012-1BCD-3A63-3402-F5078F6ACF1F}"/>
              </a:ext>
            </a:extLst>
          </p:cNvPr>
          <p:cNvSpPr>
            <a:spLocks noGrp="1"/>
          </p:cNvSpPr>
          <p:nvPr>
            <p:ph type="ftr" sz="quarter" idx="11"/>
          </p:nvPr>
        </p:nvSpPr>
        <p:spPr/>
        <p:txBody>
          <a:bodyPr/>
          <a:lstStyle>
            <a:lvl1pPr>
              <a:defRPr/>
            </a:lvl1pPr>
          </a:lstStyle>
          <a:p>
            <a:r>
              <a:rPr lang="en-US" altLang="en-US"/>
              <a:t>Lindsey Wood, liw2, 022423830</a:t>
            </a:r>
          </a:p>
        </p:txBody>
      </p:sp>
      <p:sp>
        <p:nvSpPr>
          <p:cNvPr id="6" name="Slide Number Placeholder 5">
            <a:extLst>
              <a:ext uri="{FF2B5EF4-FFF2-40B4-BE49-F238E27FC236}">
                <a16:creationId xmlns:a16="http://schemas.microsoft.com/office/drawing/2014/main" id="{CB5AEC9D-3F9E-3712-9547-22E61E0A76C3}"/>
              </a:ext>
            </a:extLst>
          </p:cNvPr>
          <p:cNvSpPr>
            <a:spLocks noGrp="1"/>
          </p:cNvSpPr>
          <p:nvPr>
            <p:ph type="sldNum" sz="quarter" idx="12"/>
          </p:nvPr>
        </p:nvSpPr>
        <p:spPr/>
        <p:txBody>
          <a:bodyPr/>
          <a:lstStyle>
            <a:lvl1pPr>
              <a:defRPr/>
            </a:lvl1pPr>
          </a:lstStyle>
          <a:p>
            <a:fld id="{CBA3A983-69D5-49D3-964E-78686423183F}" type="slidenum">
              <a:rPr lang="en-US" altLang="en-US"/>
              <a:pPr/>
              <a:t>‹#›</a:t>
            </a:fld>
            <a:endParaRPr lang="en-US" altLang="en-US"/>
          </a:p>
        </p:txBody>
      </p:sp>
    </p:spTree>
    <p:extLst>
      <p:ext uri="{BB962C8B-B14F-4D97-AF65-F5344CB8AC3E}">
        <p14:creationId xmlns:p14="http://schemas.microsoft.com/office/powerpoint/2010/main" val="1911541024"/>
      </p:ext>
    </p:extLst>
  </p:cSld>
  <p:clrMapOvr>
    <a:masterClrMapping/>
  </p:clrMapOvr>
  <p:transition spd="med">
    <p:zo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38F6E-E089-80D9-CFA2-0DF52E65E41D}"/>
              </a:ext>
            </a:extLst>
          </p:cNvPr>
          <p:cNvSpPr>
            <a:spLocks noGrp="1"/>
          </p:cNvSpPr>
          <p:nvPr>
            <p:ph type="title"/>
          </p:nvPr>
        </p:nvSpPr>
        <p:spPr>
          <a:xfrm>
            <a:off x="685800" y="609600"/>
            <a:ext cx="7772400" cy="1143000"/>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C4C6855-B146-F294-65A1-EAE78B190FF4}"/>
              </a:ext>
            </a:extLst>
          </p:cNvPr>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hart Placeholder 3">
            <a:extLst>
              <a:ext uri="{FF2B5EF4-FFF2-40B4-BE49-F238E27FC236}">
                <a16:creationId xmlns:a16="http://schemas.microsoft.com/office/drawing/2014/main" id="{91459C11-8369-EC83-816C-6199DAB411CA}"/>
              </a:ext>
            </a:extLst>
          </p:cNvPr>
          <p:cNvSpPr>
            <a:spLocks noGrp="1"/>
          </p:cNvSpPr>
          <p:nvPr>
            <p:ph type="chart" sz="half" idx="2"/>
          </p:nvPr>
        </p:nvSpPr>
        <p:spPr>
          <a:xfrm>
            <a:off x="4648200" y="1981200"/>
            <a:ext cx="3810000" cy="4114800"/>
          </a:xfrm>
        </p:spPr>
        <p:txBody>
          <a:bodyPr/>
          <a:lstStyle/>
          <a:p>
            <a:endParaRPr lang="en-GB"/>
          </a:p>
        </p:txBody>
      </p:sp>
      <p:sp>
        <p:nvSpPr>
          <p:cNvPr id="5" name="Date Placeholder 4">
            <a:extLst>
              <a:ext uri="{FF2B5EF4-FFF2-40B4-BE49-F238E27FC236}">
                <a16:creationId xmlns:a16="http://schemas.microsoft.com/office/drawing/2014/main" id="{48B29A7C-7C4C-CBD2-5828-11D4FB33D705}"/>
              </a:ext>
            </a:extLst>
          </p:cNvPr>
          <p:cNvSpPr>
            <a:spLocks noGrp="1"/>
          </p:cNvSpPr>
          <p:nvPr>
            <p:ph type="dt" sz="half" idx="10"/>
          </p:nvPr>
        </p:nvSpPr>
        <p:spPr>
          <a:xfrm>
            <a:off x="685800" y="6248400"/>
            <a:ext cx="1905000" cy="457200"/>
          </a:xfrm>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3F8E2F21-B9D4-3DB3-8596-1CEE18095772}"/>
              </a:ext>
            </a:extLst>
          </p:cNvPr>
          <p:cNvSpPr>
            <a:spLocks noGrp="1"/>
          </p:cNvSpPr>
          <p:nvPr>
            <p:ph type="ftr" sz="quarter" idx="11"/>
          </p:nvPr>
        </p:nvSpPr>
        <p:spPr>
          <a:xfrm>
            <a:off x="6019800" y="6172200"/>
            <a:ext cx="2895600" cy="457200"/>
          </a:xfrm>
        </p:spPr>
        <p:txBody>
          <a:bodyPr/>
          <a:lstStyle>
            <a:lvl1pPr>
              <a:defRPr/>
            </a:lvl1pPr>
          </a:lstStyle>
          <a:p>
            <a:r>
              <a:rPr lang="en-US" altLang="en-US"/>
              <a:t>Lindsey Wood, liw2, 022423830</a:t>
            </a:r>
          </a:p>
        </p:txBody>
      </p:sp>
      <p:sp>
        <p:nvSpPr>
          <p:cNvPr id="7" name="Slide Number Placeholder 6">
            <a:extLst>
              <a:ext uri="{FF2B5EF4-FFF2-40B4-BE49-F238E27FC236}">
                <a16:creationId xmlns:a16="http://schemas.microsoft.com/office/drawing/2014/main" id="{473D0680-38F8-6679-E582-8C367C88502E}"/>
              </a:ext>
            </a:extLst>
          </p:cNvPr>
          <p:cNvSpPr>
            <a:spLocks noGrp="1"/>
          </p:cNvSpPr>
          <p:nvPr>
            <p:ph type="sldNum" sz="quarter" idx="12"/>
          </p:nvPr>
        </p:nvSpPr>
        <p:spPr>
          <a:xfrm>
            <a:off x="7239000" y="0"/>
            <a:ext cx="1905000" cy="457200"/>
          </a:xfrm>
        </p:spPr>
        <p:txBody>
          <a:bodyPr/>
          <a:lstStyle>
            <a:lvl1pPr>
              <a:defRPr/>
            </a:lvl1pPr>
          </a:lstStyle>
          <a:p>
            <a:fld id="{F87D202C-2BC1-41B6-A88F-3558F325F5F8}" type="slidenum">
              <a:rPr lang="en-US" altLang="en-US"/>
              <a:pPr/>
              <a:t>‹#›</a:t>
            </a:fld>
            <a:endParaRPr lang="en-US" altLang="en-US"/>
          </a:p>
        </p:txBody>
      </p:sp>
    </p:spTree>
    <p:extLst>
      <p:ext uri="{BB962C8B-B14F-4D97-AF65-F5344CB8AC3E}">
        <p14:creationId xmlns:p14="http://schemas.microsoft.com/office/powerpoint/2010/main" val="392465777"/>
      </p:ext>
    </p:extLst>
  </p:cSld>
  <p:clrMapOvr>
    <a:masterClrMapping/>
  </p:clrMapOvr>
  <p:transition spd="med">
    <p:zo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B142-47EE-CF29-9865-01CD9850BFBC}"/>
              </a:ext>
            </a:extLst>
          </p:cNvPr>
          <p:cNvSpPr>
            <a:spLocks noGrp="1"/>
          </p:cNvSpPr>
          <p:nvPr>
            <p:ph type="title"/>
          </p:nvPr>
        </p:nvSpPr>
        <p:spPr>
          <a:xfrm>
            <a:off x="685800" y="609600"/>
            <a:ext cx="7772400" cy="1143000"/>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0C57247-091F-5E01-3136-86EEEC8F90E0}"/>
              </a:ext>
            </a:extLst>
          </p:cNvPr>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Online Image Placeholder 3">
            <a:extLst>
              <a:ext uri="{FF2B5EF4-FFF2-40B4-BE49-F238E27FC236}">
                <a16:creationId xmlns:a16="http://schemas.microsoft.com/office/drawing/2014/main" id="{74B2ED34-93C2-E230-A9D4-79E0AD45793C}"/>
              </a:ext>
            </a:extLst>
          </p:cNvPr>
          <p:cNvSpPr>
            <a:spLocks noGrp="1"/>
          </p:cNvSpPr>
          <p:nvPr>
            <p:ph type="clipArt" sz="half" idx="2"/>
          </p:nvPr>
        </p:nvSpPr>
        <p:spPr>
          <a:xfrm>
            <a:off x="4648200" y="1981200"/>
            <a:ext cx="3810000" cy="4114800"/>
          </a:xfrm>
        </p:spPr>
        <p:txBody>
          <a:bodyPr/>
          <a:lstStyle/>
          <a:p>
            <a:endParaRPr lang="en-GB"/>
          </a:p>
        </p:txBody>
      </p:sp>
      <p:sp>
        <p:nvSpPr>
          <p:cNvPr id="5" name="Date Placeholder 4">
            <a:extLst>
              <a:ext uri="{FF2B5EF4-FFF2-40B4-BE49-F238E27FC236}">
                <a16:creationId xmlns:a16="http://schemas.microsoft.com/office/drawing/2014/main" id="{0E578A70-C8DD-C9C5-81F3-88A51B6D6057}"/>
              </a:ext>
            </a:extLst>
          </p:cNvPr>
          <p:cNvSpPr>
            <a:spLocks noGrp="1"/>
          </p:cNvSpPr>
          <p:nvPr>
            <p:ph type="dt" sz="half" idx="10"/>
          </p:nvPr>
        </p:nvSpPr>
        <p:spPr>
          <a:xfrm>
            <a:off x="685800" y="6248400"/>
            <a:ext cx="1905000" cy="457200"/>
          </a:xfrm>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8902E023-F5CC-2AA8-C7A6-E99FEF224E19}"/>
              </a:ext>
            </a:extLst>
          </p:cNvPr>
          <p:cNvSpPr>
            <a:spLocks noGrp="1"/>
          </p:cNvSpPr>
          <p:nvPr>
            <p:ph type="ftr" sz="quarter" idx="11"/>
          </p:nvPr>
        </p:nvSpPr>
        <p:spPr>
          <a:xfrm>
            <a:off x="6019800" y="6172200"/>
            <a:ext cx="2895600" cy="457200"/>
          </a:xfrm>
        </p:spPr>
        <p:txBody>
          <a:bodyPr/>
          <a:lstStyle>
            <a:lvl1pPr>
              <a:defRPr/>
            </a:lvl1pPr>
          </a:lstStyle>
          <a:p>
            <a:r>
              <a:rPr lang="en-US" altLang="en-US"/>
              <a:t>Lindsey Wood, liw2, 022423830</a:t>
            </a:r>
          </a:p>
        </p:txBody>
      </p:sp>
      <p:sp>
        <p:nvSpPr>
          <p:cNvPr id="7" name="Slide Number Placeholder 6">
            <a:extLst>
              <a:ext uri="{FF2B5EF4-FFF2-40B4-BE49-F238E27FC236}">
                <a16:creationId xmlns:a16="http://schemas.microsoft.com/office/drawing/2014/main" id="{F01030C0-167D-F0F7-38FF-910D92F2F100}"/>
              </a:ext>
            </a:extLst>
          </p:cNvPr>
          <p:cNvSpPr>
            <a:spLocks noGrp="1"/>
          </p:cNvSpPr>
          <p:nvPr>
            <p:ph type="sldNum" sz="quarter" idx="12"/>
          </p:nvPr>
        </p:nvSpPr>
        <p:spPr>
          <a:xfrm>
            <a:off x="7239000" y="0"/>
            <a:ext cx="1905000" cy="457200"/>
          </a:xfrm>
        </p:spPr>
        <p:txBody>
          <a:bodyPr/>
          <a:lstStyle>
            <a:lvl1pPr>
              <a:defRPr/>
            </a:lvl1pPr>
          </a:lstStyle>
          <a:p>
            <a:fld id="{6D3F0923-2921-44F7-8D3D-9C6BD4FB4362}" type="slidenum">
              <a:rPr lang="en-US" altLang="en-US"/>
              <a:pPr/>
              <a:t>‹#›</a:t>
            </a:fld>
            <a:endParaRPr lang="en-US" altLang="en-US"/>
          </a:p>
        </p:txBody>
      </p:sp>
    </p:spTree>
    <p:extLst>
      <p:ext uri="{BB962C8B-B14F-4D97-AF65-F5344CB8AC3E}">
        <p14:creationId xmlns:p14="http://schemas.microsoft.com/office/powerpoint/2010/main" val="1252403020"/>
      </p:ext>
    </p:extLst>
  </p:cSld>
  <p:clrMapOvr>
    <a:masterClrMapping/>
  </p:clrMapOvr>
  <p:transition spd="med">
    <p:zo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D2E50-0B5C-B184-ACC0-13FB4C2B944F}"/>
              </a:ext>
            </a:extLst>
          </p:cNvPr>
          <p:cNvSpPr>
            <a:spLocks noGrp="1"/>
          </p:cNvSpPr>
          <p:nvPr>
            <p:ph type="title"/>
          </p:nvPr>
        </p:nvSpPr>
        <p:spPr>
          <a:xfrm>
            <a:off x="685800" y="609600"/>
            <a:ext cx="7772400" cy="1143000"/>
          </a:xfrm>
        </p:spPr>
        <p:txBody>
          <a:bodyPr/>
          <a:lstStyle/>
          <a:p>
            <a:r>
              <a:rPr lang="en-US"/>
              <a:t>Click to edit Master title style</a:t>
            </a:r>
            <a:endParaRPr lang="en-GB"/>
          </a:p>
        </p:txBody>
      </p:sp>
      <p:sp>
        <p:nvSpPr>
          <p:cNvPr id="3" name="Table Placeholder 2">
            <a:extLst>
              <a:ext uri="{FF2B5EF4-FFF2-40B4-BE49-F238E27FC236}">
                <a16:creationId xmlns:a16="http://schemas.microsoft.com/office/drawing/2014/main" id="{EFC7B1D7-AF02-B3BB-030B-3F81A4629DA8}"/>
              </a:ext>
            </a:extLst>
          </p:cNvPr>
          <p:cNvSpPr>
            <a:spLocks noGrp="1"/>
          </p:cNvSpPr>
          <p:nvPr>
            <p:ph type="tbl" idx="1"/>
          </p:nvPr>
        </p:nvSpPr>
        <p:spPr>
          <a:xfrm>
            <a:off x="685800" y="1981200"/>
            <a:ext cx="7772400" cy="4114800"/>
          </a:xfrm>
        </p:spPr>
        <p:txBody>
          <a:bodyPr/>
          <a:lstStyle/>
          <a:p>
            <a:endParaRPr lang="en-GB"/>
          </a:p>
        </p:txBody>
      </p:sp>
      <p:sp>
        <p:nvSpPr>
          <p:cNvPr id="4" name="Date Placeholder 3">
            <a:extLst>
              <a:ext uri="{FF2B5EF4-FFF2-40B4-BE49-F238E27FC236}">
                <a16:creationId xmlns:a16="http://schemas.microsoft.com/office/drawing/2014/main" id="{3CBA41F9-629D-5710-973F-85EFFAC4C189}"/>
              </a:ext>
            </a:extLst>
          </p:cNvPr>
          <p:cNvSpPr>
            <a:spLocks noGrp="1"/>
          </p:cNvSpPr>
          <p:nvPr>
            <p:ph type="dt" sz="half" idx="10"/>
          </p:nvPr>
        </p:nvSpPr>
        <p:spPr>
          <a:xfrm>
            <a:off x="685800" y="6248400"/>
            <a:ext cx="1905000" cy="457200"/>
          </a:xfrm>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517DD94B-DFF3-C19F-A61D-97C8B3506EA0}"/>
              </a:ext>
            </a:extLst>
          </p:cNvPr>
          <p:cNvSpPr>
            <a:spLocks noGrp="1"/>
          </p:cNvSpPr>
          <p:nvPr>
            <p:ph type="ftr" sz="quarter" idx="11"/>
          </p:nvPr>
        </p:nvSpPr>
        <p:spPr>
          <a:xfrm>
            <a:off x="6019800" y="6172200"/>
            <a:ext cx="2895600" cy="457200"/>
          </a:xfrm>
        </p:spPr>
        <p:txBody>
          <a:bodyPr/>
          <a:lstStyle>
            <a:lvl1pPr>
              <a:defRPr/>
            </a:lvl1pPr>
          </a:lstStyle>
          <a:p>
            <a:r>
              <a:rPr lang="en-US" altLang="en-US"/>
              <a:t>Lindsey Wood, liw2, 022423830</a:t>
            </a:r>
          </a:p>
        </p:txBody>
      </p:sp>
      <p:sp>
        <p:nvSpPr>
          <p:cNvPr id="6" name="Slide Number Placeholder 5">
            <a:extLst>
              <a:ext uri="{FF2B5EF4-FFF2-40B4-BE49-F238E27FC236}">
                <a16:creationId xmlns:a16="http://schemas.microsoft.com/office/drawing/2014/main" id="{25D5EC86-2873-EEB9-3E73-4E2CE0581D51}"/>
              </a:ext>
            </a:extLst>
          </p:cNvPr>
          <p:cNvSpPr>
            <a:spLocks noGrp="1"/>
          </p:cNvSpPr>
          <p:nvPr>
            <p:ph type="sldNum" sz="quarter" idx="12"/>
          </p:nvPr>
        </p:nvSpPr>
        <p:spPr>
          <a:xfrm>
            <a:off x="7239000" y="0"/>
            <a:ext cx="1905000" cy="457200"/>
          </a:xfrm>
        </p:spPr>
        <p:txBody>
          <a:bodyPr/>
          <a:lstStyle>
            <a:lvl1pPr>
              <a:defRPr/>
            </a:lvl1pPr>
          </a:lstStyle>
          <a:p>
            <a:fld id="{83BD351D-6291-473C-85ED-3C2641EA7E49}" type="slidenum">
              <a:rPr lang="en-US" altLang="en-US"/>
              <a:pPr/>
              <a:t>‹#›</a:t>
            </a:fld>
            <a:endParaRPr lang="en-US" altLang="en-US"/>
          </a:p>
        </p:txBody>
      </p:sp>
    </p:spTree>
    <p:extLst>
      <p:ext uri="{BB962C8B-B14F-4D97-AF65-F5344CB8AC3E}">
        <p14:creationId xmlns:p14="http://schemas.microsoft.com/office/powerpoint/2010/main" val="982288971"/>
      </p:ext>
    </p:extLst>
  </p:cSld>
  <p:clrMapOvr>
    <a:masterClrMapping/>
  </p:clrMapOvr>
  <p:transition spd="med">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B3DAE-4D39-A006-BD78-AE44A2C2850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D5BF0B7-45EA-B4C4-06AC-11D44E6DF58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D29DE20-FDD4-8E68-BA5B-8A7745E06AC8}"/>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42C8BB50-F255-8F47-CEB9-A9260FD03772}"/>
              </a:ext>
            </a:extLst>
          </p:cNvPr>
          <p:cNvSpPr>
            <a:spLocks noGrp="1"/>
          </p:cNvSpPr>
          <p:nvPr>
            <p:ph type="ftr" sz="quarter" idx="11"/>
          </p:nvPr>
        </p:nvSpPr>
        <p:spPr/>
        <p:txBody>
          <a:bodyPr/>
          <a:lstStyle>
            <a:lvl1pPr>
              <a:defRPr/>
            </a:lvl1pPr>
          </a:lstStyle>
          <a:p>
            <a:r>
              <a:rPr lang="en-US" altLang="en-US"/>
              <a:t>Lindsey Wood, liw2, 022423830</a:t>
            </a:r>
          </a:p>
        </p:txBody>
      </p:sp>
      <p:sp>
        <p:nvSpPr>
          <p:cNvPr id="6" name="Slide Number Placeholder 5">
            <a:extLst>
              <a:ext uri="{FF2B5EF4-FFF2-40B4-BE49-F238E27FC236}">
                <a16:creationId xmlns:a16="http://schemas.microsoft.com/office/drawing/2014/main" id="{608AE9BA-1796-B294-E66D-45EBF8B50BD4}"/>
              </a:ext>
            </a:extLst>
          </p:cNvPr>
          <p:cNvSpPr>
            <a:spLocks noGrp="1"/>
          </p:cNvSpPr>
          <p:nvPr>
            <p:ph type="sldNum" sz="quarter" idx="12"/>
          </p:nvPr>
        </p:nvSpPr>
        <p:spPr/>
        <p:txBody>
          <a:bodyPr/>
          <a:lstStyle>
            <a:lvl1pPr>
              <a:defRPr/>
            </a:lvl1pPr>
          </a:lstStyle>
          <a:p>
            <a:fld id="{CE42AB72-E7EA-46B1-A2E8-DBBFEBD9A251}" type="slidenum">
              <a:rPr lang="en-US" altLang="en-US"/>
              <a:pPr/>
              <a:t>‹#›</a:t>
            </a:fld>
            <a:endParaRPr lang="en-US" altLang="en-US"/>
          </a:p>
        </p:txBody>
      </p:sp>
    </p:spTree>
    <p:extLst>
      <p:ext uri="{BB962C8B-B14F-4D97-AF65-F5344CB8AC3E}">
        <p14:creationId xmlns:p14="http://schemas.microsoft.com/office/powerpoint/2010/main" val="605436613"/>
      </p:ext>
    </p:extLst>
  </p:cSld>
  <p:clrMapOvr>
    <a:masterClrMapping/>
  </p:clrMapOvr>
  <p:transition spd="med">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70C51-B528-68A5-03BD-1057587CF790}"/>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FD5ABCF-CA21-CD71-0365-F02A16581A09}"/>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7CEE6C0D-F026-2B2E-5CFF-3AA0D3CF0A11}"/>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2CFB9D0F-1B9D-4ED7-3361-CBBF4892AF93}"/>
              </a:ext>
            </a:extLst>
          </p:cNvPr>
          <p:cNvSpPr>
            <a:spLocks noGrp="1"/>
          </p:cNvSpPr>
          <p:nvPr>
            <p:ph type="ftr" sz="quarter" idx="11"/>
          </p:nvPr>
        </p:nvSpPr>
        <p:spPr/>
        <p:txBody>
          <a:bodyPr/>
          <a:lstStyle>
            <a:lvl1pPr>
              <a:defRPr/>
            </a:lvl1pPr>
          </a:lstStyle>
          <a:p>
            <a:r>
              <a:rPr lang="en-US" altLang="en-US"/>
              <a:t>Lindsey Wood, liw2, 022423830</a:t>
            </a:r>
          </a:p>
        </p:txBody>
      </p:sp>
      <p:sp>
        <p:nvSpPr>
          <p:cNvPr id="6" name="Slide Number Placeholder 5">
            <a:extLst>
              <a:ext uri="{FF2B5EF4-FFF2-40B4-BE49-F238E27FC236}">
                <a16:creationId xmlns:a16="http://schemas.microsoft.com/office/drawing/2014/main" id="{2316FD29-D33C-10B2-8CA2-0B23E30FC885}"/>
              </a:ext>
            </a:extLst>
          </p:cNvPr>
          <p:cNvSpPr>
            <a:spLocks noGrp="1"/>
          </p:cNvSpPr>
          <p:nvPr>
            <p:ph type="sldNum" sz="quarter" idx="12"/>
          </p:nvPr>
        </p:nvSpPr>
        <p:spPr/>
        <p:txBody>
          <a:bodyPr/>
          <a:lstStyle>
            <a:lvl1pPr>
              <a:defRPr/>
            </a:lvl1pPr>
          </a:lstStyle>
          <a:p>
            <a:fld id="{8E3A87FC-F5E2-48D0-9CC4-B10F682F0F12}" type="slidenum">
              <a:rPr lang="en-US" altLang="en-US"/>
              <a:pPr/>
              <a:t>‹#›</a:t>
            </a:fld>
            <a:endParaRPr lang="en-US" altLang="en-US"/>
          </a:p>
        </p:txBody>
      </p:sp>
    </p:spTree>
    <p:extLst>
      <p:ext uri="{BB962C8B-B14F-4D97-AF65-F5344CB8AC3E}">
        <p14:creationId xmlns:p14="http://schemas.microsoft.com/office/powerpoint/2010/main" val="1461651749"/>
      </p:ext>
    </p:extLst>
  </p:cSld>
  <p:clrMapOvr>
    <a:masterClrMapping/>
  </p:clrMapOvr>
  <p:transition spd="med">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C2189-E33D-3924-9974-384ECBF54A5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31130C8-3844-A620-760F-729F21C34DFB}"/>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CFF1BDB-CEF6-9A7D-3338-276FCAC223C8}"/>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6464D33-7B58-7280-5EFC-BB0728177072}"/>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6EAE5B67-38CA-2894-7A5D-8E50987995FF}"/>
              </a:ext>
            </a:extLst>
          </p:cNvPr>
          <p:cNvSpPr>
            <a:spLocks noGrp="1"/>
          </p:cNvSpPr>
          <p:nvPr>
            <p:ph type="ftr" sz="quarter" idx="11"/>
          </p:nvPr>
        </p:nvSpPr>
        <p:spPr/>
        <p:txBody>
          <a:bodyPr/>
          <a:lstStyle>
            <a:lvl1pPr>
              <a:defRPr/>
            </a:lvl1pPr>
          </a:lstStyle>
          <a:p>
            <a:r>
              <a:rPr lang="en-US" altLang="en-US"/>
              <a:t>Lindsey Wood, liw2, 022423830</a:t>
            </a:r>
          </a:p>
        </p:txBody>
      </p:sp>
      <p:sp>
        <p:nvSpPr>
          <p:cNvPr id="7" name="Slide Number Placeholder 6">
            <a:extLst>
              <a:ext uri="{FF2B5EF4-FFF2-40B4-BE49-F238E27FC236}">
                <a16:creationId xmlns:a16="http://schemas.microsoft.com/office/drawing/2014/main" id="{92F2A904-5181-FF72-BE86-223B39CF6BA7}"/>
              </a:ext>
            </a:extLst>
          </p:cNvPr>
          <p:cNvSpPr>
            <a:spLocks noGrp="1"/>
          </p:cNvSpPr>
          <p:nvPr>
            <p:ph type="sldNum" sz="quarter" idx="12"/>
          </p:nvPr>
        </p:nvSpPr>
        <p:spPr/>
        <p:txBody>
          <a:bodyPr/>
          <a:lstStyle>
            <a:lvl1pPr>
              <a:defRPr/>
            </a:lvl1pPr>
          </a:lstStyle>
          <a:p>
            <a:fld id="{217CDF34-2663-4D0F-BBC1-5BDAD2443702}" type="slidenum">
              <a:rPr lang="en-US" altLang="en-US"/>
              <a:pPr/>
              <a:t>‹#›</a:t>
            </a:fld>
            <a:endParaRPr lang="en-US" altLang="en-US"/>
          </a:p>
        </p:txBody>
      </p:sp>
    </p:spTree>
    <p:extLst>
      <p:ext uri="{BB962C8B-B14F-4D97-AF65-F5344CB8AC3E}">
        <p14:creationId xmlns:p14="http://schemas.microsoft.com/office/powerpoint/2010/main" val="3546904743"/>
      </p:ext>
    </p:extLst>
  </p:cSld>
  <p:clrMapOvr>
    <a:masterClrMapping/>
  </p:clrMapOvr>
  <p:transition spd="med">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BFD44-00CB-EB56-DC7D-B071A9D9723E}"/>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47F651B-C8F8-7E68-660E-ADB75A33551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724AE81-5DC8-1BDB-7A74-DB7742E9D82D}"/>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4697889-EF82-98A4-46F3-468008A5DA3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E675DC1-1A12-2BD5-3FE4-3EF1CE7C745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5781415-57CA-C5DF-7416-A15B4B7095AA}"/>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FBB49FC2-70D1-F2E2-9AD0-6FE47998741A}"/>
              </a:ext>
            </a:extLst>
          </p:cNvPr>
          <p:cNvSpPr>
            <a:spLocks noGrp="1"/>
          </p:cNvSpPr>
          <p:nvPr>
            <p:ph type="ftr" sz="quarter" idx="11"/>
          </p:nvPr>
        </p:nvSpPr>
        <p:spPr/>
        <p:txBody>
          <a:bodyPr/>
          <a:lstStyle>
            <a:lvl1pPr>
              <a:defRPr/>
            </a:lvl1pPr>
          </a:lstStyle>
          <a:p>
            <a:r>
              <a:rPr lang="en-US" altLang="en-US"/>
              <a:t>Lindsey Wood, liw2, 022423830</a:t>
            </a:r>
          </a:p>
        </p:txBody>
      </p:sp>
      <p:sp>
        <p:nvSpPr>
          <p:cNvPr id="9" name="Slide Number Placeholder 8">
            <a:extLst>
              <a:ext uri="{FF2B5EF4-FFF2-40B4-BE49-F238E27FC236}">
                <a16:creationId xmlns:a16="http://schemas.microsoft.com/office/drawing/2014/main" id="{774445F3-B273-CE1A-347E-6586131B61EB}"/>
              </a:ext>
            </a:extLst>
          </p:cNvPr>
          <p:cNvSpPr>
            <a:spLocks noGrp="1"/>
          </p:cNvSpPr>
          <p:nvPr>
            <p:ph type="sldNum" sz="quarter" idx="12"/>
          </p:nvPr>
        </p:nvSpPr>
        <p:spPr/>
        <p:txBody>
          <a:bodyPr/>
          <a:lstStyle>
            <a:lvl1pPr>
              <a:defRPr/>
            </a:lvl1pPr>
          </a:lstStyle>
          <a:p>
            <a:fld id="{48ABDA1B-5595-4579-A131-3C27BEDF5717}" type="slidenum">
              <a:rPr lang="en-US" altLang="en-US"/>
              <a:pPr/>
              <a:t>‹#›</a:t>
            </a:fld>
            <a:endParaRPr lang="en-US" altLang="en-US"/>
          </a:p>
        </p:txBody>
      </p:sp>
    </p:spTree>
    <p:extLst>
      <p:ext uri="{BB962C8B-B14F-4D97-AF65-F5344CB8AC3E}">
        <p14:creationId xmlns:p14="http://schemas.microsoft.com/office/powerpoint/2010/main" val="2621556946"/>
      </p:ext>
    </p:extLst>
  </p:cSld>
  <p:clrMapOvr>
    <a:masterClrMapping/>
  </p:clrMapOvr>
  <p:transition spd="med">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B3914-B682-C0D2-BB65-5CFF8051AAB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B700A58-FC54-021C-A9FF-8114FDEF3A7F}"/>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E1F80FF7-0B60-3DCD-D514-77FB52ACFB00}"/>
              </a:ext>
            </a:extLst>
          </p:cNvPr>
          <p:cNvSpPr>
            <a:spLocks noGrp="1"/>
          </p:cNvSpPr>
          <p:nvPr>
            <p:ph type="ftr" sz="quarter" idx="11"/>
          </p:nvPr>
        </p:nvSpPr>
        <p:spPr/>
        <p:txBody>
          <a:bodyPr/>
          <a:lstStyle>
            <a:lvl1pPr>
              <a:defRPr/>
            </a:lvl1pPr>
          </a:lstStyle>
          <a:p>
            <a:r>
              <a:rPr lang="en-US" altLang="en-US"/>
              <a:t>Lindsey Wood, liw2, 022423830</a:t>
            </a:r>
          </a:p>
        </p:txBody>
      </p:sp>
      <p:sp>
        <p:nvSpPr>
          <p:cNvPr id="5" name="Slide Number Placeholder 4">
            <a:extLst>
              <a:ext uri="{FF2B5EF4-FFF2-40B4-BE49-F238E27FC236}">
                <a16:creationId xmlns:a16="http://schemas.microsoft.com/office/drawing/2014/main" id="{BDB7F4CA-A512-48BB-A1BC-BCBCB130816B}"/>
              </a:ext>
            </a:extLst>
          </p:cNvPr>
          <p:cNvSpPr>
            <a:spLocks noGrp="1"/>
          </p:cNvSpPr>
          <p:nvPr>
            <p:ph type="sldNum" sz="quarter" idx="12"/>
          </p:nvPr>
        </p:nvSpPr>
        <p:spPr/>
        <p:txBody>
          <a:bodyPr/>
          <a:lstStyle>
            <a:lvl1pPr>
              <a:defRPr/>
            </a:lvl1pPr>
          </a:lstStyle>
          <a:p>
            <a:fld id="{826CBBE9-7272-4008-8545-CF0E3CA7EFBC}" type="slidenum">
              <a:rPr lang="en-US" altLang="en-US"/>
              <a:pPr/>
              <a:t>‹#›</a:t>
            </a:fld>
            <a:endParaRPr lang="en-US" altLang="en-US"/>
          </a:p>
        </p:txBody>
      </p:sp>
    </p:spTree>
    <p:extLst>
      <p:ext uri="{BB962C8B-B14F-4D97-AF65-F5344CB8AC3E}">
        <p14:creationId xmlns:p14="http://schemas.microsoft.com/office/powerpoint/2010/main" val="1723795221"/>
      </p:ext>
    </p:extLst>
  </p:cSld>
  <p:clrMapOvr>
    <a:masterClrMapping/>
  </p:clrMapOvr>
  <p:transition spd="med">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D42FE71-F0CD-0425-C0CC-C76DD4A03D59}"/>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F324D5C1-E3CE-D26F-CE6B-1BD9E55EE5BA}"/>
              </a:ext>
            </a:extLst>
          </p:cNvPr>
          <p:cNvSpPr>
            <a:spLocks noGrp="1"/>
          </p:cNvSpPr>
          <p:nvPr>
            <p:ph type="ftr" sz="quarter" idx="11"/>
          </p:nvPr>
        </p:nvSpPr>
        <p:spPr/>
        <p:txBody>
          <a:bodyPr/>
          <a:lstStyle>
            <a:lvl1pPr>
              <a:defRPr/>
            </a:lvl1pPr>
          </a:lstStyle>
          <a:p>
            <a:r>
              <a:rPr lang="en-US" altLang="en-US"/>
              <a:t>Lindsey Wood, liw2, 022423830</a:t>
            </a:r>
          </a:p>
        </p:txBody>
      </p:sp>
      <p:sp>
        <p:nvSpPr>
          <p:cNvPr id="4" name="Slide Number Placeholder 3">
            <a:extLst>
              <a:ext uri="{FF2B5EF4-FFF2-40B4-BE49-F238E27FC236}">
                <a16:creationId xmlns:a16="http://schemas.microsoft.com/office/drawing/2014/main" id="{D4895F1B-7A5D-7941-7C87-CD368670BE00}"/>
              </a:ext>
            </a:extLst>
          </p:cNvPr>
          <p:cNvSpPr>
            <a:spLocks noGrp="1"/>
          </p:cNvSpPr>
          <p:nvPr>
            <p:ph type="sldNum" sz="quarter" idx="12"/>
          </p:nvPr>
        </p:nvSpPr>
        <p:spPr/>
        <p:txBody>
          <a:bodyPr/>
          <a:lstStyle>
            <a:lvl1pPr>
              <a:defRPr/>
            </a:lvl1pPr>
          </a:lstStyle>
          <a:p>
            <a:fld id="{82DB83F5-C9A0-465D-B151-ED27326ABDCA}" type="slidenum">
              <a:rPr lang="en-US" altLang="en-US"/>
              <a:pPr/>
              <a:t>‹#›</a:t>
            </a:fld>
            <a:endParaRPr lang="en-US" altLang="en-US"/>
          </a:p>
        </p:txBody>
      </p:sp>
    </p:spTree>
    <p:extLst>
      <p:ext uri="{BB962C8B-B14F-4D97-AF65-F5344CB8AC3E}">
        <p14:creationId xmlns:p14="http://schemas.microsoft.com/office/powerpoint/2010/main" val="1044349429"/>
      </p:ext>
    </p:extLst>
  </p:cSld>
  <p:clrMapOvr>
    <a:masterClrMapping/>
  </p:clrMapOvr>
  <p:transition spd="med">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4B487-19B0-01CA-23CA-2663E99C3D64}"/>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035E04B-1078-8AF8-89D4-789FA712093D}"/>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289CCF9-6321-5154-A545-FDCA79A2E47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15C88E9-FD15-1C3B-0B1A-609508E2ED2C}"/>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66D3A7DD-7D8E-80A7-A89F-B91520BCA096}"/>
              </a:ext>
            </a:extLst>
          </p:cNvPr>
          <p:cNvSpPr>
            <a:spLocks noGrp="1"/>
          </p:cNvSpPr>
          <p:nvPr>
            <p:ph type="ftr" sz="quarter" idx="11"/>
          </p:nvPr>
        </p:nvSpPr>
        <p:spPr/>
        <p:txBody>
          <a:bodyPr/>
          <a:lstStyle>
            <a:lvl1pPr>
              <a:defRPr/>
            </a:lvl1pPr>
          </a:lstStyle>
          <a:p>
            <a:r>
              <a:rPr lang="en-US" altLang="en-US"/>
              <a:t>Lindsey Wood, liw2, 022423830</a:t>
            </a:r>
          </a:p>
        </p:txBody>
      </p:sp>
      <p:sp>
        <p:nvSpPr>
          <p:cNvPr id="7" name="Slide Number Placeholder 6">
            <a:extLst>
              <a:ext uri="{FF2B5EF4-FFF2-40B4-BE49-F238E27FC236}">
                <a16:creationId xmlns:a16="http://schemas.microsoft.com/office/drawing/2014/main" id="{A48C4EB7-9E92-4B11-152F-25275799D67F}"/>
              </a:ext>
            </a:extLst>
          </p:cNvPr>
          <p:cNvSpPr>
            <a:spLocks noGrp="1"/>
          </p:cNvSpPr>
          <p:nvPr>
            <p:ph type="sldNum" sz="quarter" idx="12"/>
          </p:nvPr>
        </p:nvSpPr>
        <p:spPr/>
        <p:txBody>
          <a:bodyPr/>
          <a:lstStyle>
            <a:lvl1pPr>
              <a:defRPr/>
            </a:lvl1pPr>
          </a:lstStyle>
          <a:p>
            <a:fld id="{A39C67A4-E01A-4DC2-A9C0-8514BA2D63C0}" type="slidenum">
              <a:rPr lang="en-US" altLang="en-US"/>
              <a:pPr/>
              <a:t>‹#›</a:t>
            </a:fld>
            <a:endParaRPr lang="en-US" altLang="en-US"/>
          </a:p>
        </p:txBody>
      </p:sp>
    </p:spTree>
    <p:extLst>
      <p:ext uri="{BB962C8B-B14F-4D97-AF65-F5344CB8AC3E}">
        <p14:creationId xmlns:p14="http://schemas.microsoft.com/office/powerpoint/2010/main" val="2476088526"/>
      </p:ext>
    </p:extLst>
  </p:cSld>
  <p:clrMapOvr>
    <a:masterClrMapping/>
  </p:clrMapOvr>
  <p:transition spd="med">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06F1F-656A-8C31-0CE8-2037373F91CD}"/>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3504C8A-E960-C3BA-29BB-8BE7B4B2601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BA2C29F-3FEA-A48D-14C2-EFC748F50B0A}"/>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357619-CA5C-B671-BB56-EB1C60EF2839}"/>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40DFFB1A-331D-F7D1-C6C2-509CAA67536E}"/>
              </a:ext>
            </a:extLst>
          </p:cNvPr>
          <p:cNvSpPr>
            <a:spLocks noGrp="1"/>
          </p:cNvSpPr>
          <p:nvPr>
            <p:ph type="ftr" sz="quarter" idx="11"/>
          </p:nvPr>
        </p:nvSpPr>
        <p:spPr/>
        <p:txBody>
          <a:bodyPr/>
          <a:lstStyle>
            <a:lvl1pPr>
              <a:defRPr/>
            </a:lvl1pPr>
          </a:lstStyle>
          <a:p>
            <a:r>
              <a:rPr lang="en-US" altLang="en-US"/>
              <a:t>Lindsey Wood, liw2, 022423830</a:t>
            </a:r>
          </a:p>
        </p:txBody>
      </p:sp>
      <p:sp>
        <p:nvSpPr>
          <p:cNvPr id="7" name="Slide Number Placeholder 6">
            <a:extLst>
              <a:ext uri="{FF2B5EF4-FFF2-40B4-BE49-F238E27FC236}">
                <a16:creationId xmlns:a16="http://schemas.microsoft.com/office/drawing/2014/main" id="{0B087AF2-1642-C586-2EF8-F195609B789A}"/>
              </a:ext>
            </a:extLst>
          </p:cNvPr>
          <p:cNvSpPr>
            <a:spLocks noGrp="1"/>
          </p:cNvSpPr>
          <p:nvPr>
            <p:ph type="sldNum" sz="quarter" idx="12"/>
          </p:nvPr>
        </p:nvSpPr>
        <p:spPr/>
        <p:txBody>
          <a:bodyPr/>
          <a:lstStyle>
            <a:lvl1pPr>
              <a:defRPr/>
            </a:lvl1pPr>
          </a:lstStyle>
          <a:p>
            <a:fld id="{D8771D4C-5BC6-42CF-B54B-A68ECE54F326}" type="slidenum">
              <a:rPr lang="en-US" altLang="en-US"/>
              <a:pPr/>
              <a:t>‹#›</a:t>
            </a:fld>
            <a:endParaRPr lang="en-US" altLang="en-US"/>
          </a:p>
        </p:txBody>
      </p:sp>
    </p:spTree>
    <p:extLst>
      <p:ext uri="{BB962C8B-B14F-4D97-AF65-F5344CB8AC3E}">
        <p14:creationId xmlns:p14="http://schemas.microsoft.com/office/powerpoint/2010/main" val="3273691912"/>
      </p:ext>
    </p:extLst>
  </p:cSld>
  <p:clrMapOvr>
    <a:masterClrMapping/>
  </p:clrMapOvr>
  <p:transition spd="med">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accent2"/>
            </a:gs>
            <a:gs pos="100000">
              <a:schemeClr val="hlink"/>
            </a:gs>
          </a:gsLst>
          <a:lin ang="5400000" scaled="1"/>
        </a:gra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435ED66-B9E6-CA4A-A953-5B2418D0F34D}"/>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25034A08-18FD-9EC5-7E9E-27323B06B8D6}"/>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63D8C8FE-0DBB-7075-E89A-B3C24A7E6AEC}"/>
              </a:ext>
            </a:extLst>
          </p:cNvPr>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a:extLst>
              <a:ext uri="{FF2B5EF4-FFF2-40B4-BE49-F238E27FC236}">
                <a16:creationId xmlns:a16="http://schemas.microsoft.com/office/drawing/2014/main" id="{8B248248-778C-AAC9-C483-29CE75A8D491}"/>
              </a:ext>
            </a:extLst>
          </p:cNvPr>
          <p:cNvSpPr>
            <a:spLocks noGrp="1" noChangeArrowheads="1"/>
          </p:cNvSpPr>
          <p:nvPr>
            <p:ph type="ftr" sz="quarter" idx="3"/>
          </p:nvPr>
        </p:nvSpPr>
        <p:spPr bwMode="auto">
          <a:xfrm>
            <a:off x="6019800" y="61722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r>
              <a:rPr lang="en-US" altLang="en-US"/>
              <a:t>Lindsey Wood, liw2, 022423830</a:t>
            </a:r>
          </a:p>
        </p:txBody>
      </p:sp>
      <p:sp>
        <p:nvSpPr>
          <p:cNvPr id="1030" name="Rectangle 6">
            <a:extLst>
              <a:ext uri="{FF2B5EF4-FFF2-40B4-BE49-F238E27FC236}">
                <a16:creationId xmlns:a16="http://schemas.microsoft.com/office/drawing/2014/main" id="{08B3A7D5-0A2E-AA57-4964-69D768094F92}"/>
              </a:ext>
            </a:extLst>
          </p:cNvPr>
          <p:cNvSpPr>
            <a:spLocks noGrp="1" noChangeArrowheads="1"/>
          </p:cNvSpPr>
          <p:nvPr>
            <p:ph type="sldNum" sz="quarter" idx="4"/>
          </p:nvPr>
        </p:nvSpPr>
        <p:spPr bwMode="auto">
          <a:xfrm>
            <a:off x="7239000" y="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40FB9FC3-2070-4889-9D86-11A11A15C484}"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ransition spd="med">
    <p:zoom/>
  </p:transition>
  <p:hf hd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eaLnBrk="0" fontAlgn="base" hangingPunct="0">
        <a:spcBef>
          <a:spcPct val="0"/>
        </a:spcBef>
        <a:spcAft>
          <a:spcPct val="0"/>
        </a:spcAft>
        <a:defRPr sz="4400">
          <a:solidFill>
            <a:schemeClr val="tx2"/>
          </a:solidFill>
          <a:latin typeface="Times New Roman" panose="02020603050405020304" pitchFamily="18" charset="0"/>
        </a:defRPr>
      </a:lvl6pPr>
      <a:lvl7pPr marL="914400" algn="ctr" rtl="0" eaLnBrk="0" fontAlgn="base" hangingPunct="0">
        <a:spcBef>
          <a:spcPct val="0"/>
        </a:spcBef>
        <a:spcAft>
          <a:spcPct val="0"/>
        </a:spcAft>
        <a:defRPr sz="4400">
          <a:solidFill>
            <a:schemeClr val="tx2"/>
          </a:solidFill>
          <a:latin typeface="Times New Roman" panose="02020603050405020304" pitchFamily="18" charset="0"/>
        </a:defRPr>
      </a:lvl7pPr>
      <a:lvl8pPr marL="1371600" algn="ctr" rtl="0" eaLnBrk="0" fontAlgn="base" hangingPunct="0">
        <a:spcBef>
          <a:spcPct val="0"/>
        </a:spcBef>
        <a:spcAft>
          <a:spcPct val="0"/>
        </a:spcAft>
        <a:defRPr sz="4400">
          <a:solidFill>
            <a:schemeClr val="tx2"/>
          </a:solidFill>
          <a:latin typeface="Times New Roman" panose="02020603050405020304" pitchFamily="18" charset="0"/>
        </a:defRPr>
      </a:lvl8pPr>
      <a:lvl9pPr marL="1828800" algn="ctr" rtl="0" eaLnBrk="0" fontAlgn="base" hangingPunct="0">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5.xml"/><Relationship Id="rId1" Type="http://schemas.openxmlformats.org/officeDocument/2006/relationships/slideLayout" Target="../slideLayouts/slideLayout14.xml"/><Relationship Id="rId4" Type="http://schemas.openxmlformats.org/officeDocument/2006/relationships/image" Target="../media/image2.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3.wmf"/></Relationships>
</file>

<file path=ppt/slides/_rels/slide7.xml.rels><?xml version="1.0" encoding="UTF-8" standalone="yes"?>
<Relationships xmlns="http://schemas.openxmlformats.org/package/2006/relationships"><Relationship Id="rId3" Type="http://schemas.openxmlformats.org/officeDocument/2006/relationships/hyperlink" Target="http://www.worldofteaching.co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FC0081FA-0D6D-D43A-8B17-8D58117E69EB}"/>
              </a:ext>
            </a:extLst>
          </p:cNvPr>
          <p:cNvSpPr>
            <a:spLocks noGrp="1" noChangeArrowheads="1"/>
          </p:cNvSpPr>
          <p:nvPr>
            <p:ph type="ctrTitle"/>
          </p:nvPr>
        </p:nvSpPr>
        <p:spPr>
          <a:xfrm>
            <a:off x="685800" y="2286000"/>
            <a:ext cx="7772400" cy="1143000"/>
          </a:xfrm>
        </p:spPr>
        <p:txBody>
          <a:bodyPr anchor="ctr"/>
          <a:lstStyle/>
          <a:p>
            <a:r>
              <a:rPr lang="en-GB" altLang="en-US" sz="4400"/>
              <a:t>Coastal Environments</a:t>
            </a:r>
          </a:p>
        </p:txBody>
      </p:sp>
      <p:sp>
        <p:nvSpPr>
          <p:cNvPr id="2051" name="Rectangle 3">
            <a:extLst>
              <a:ext uri="{FF2B5EF4-FFF2-40B4-BE49-F238E27FC236}">
                <a16:creationId xmlns:a16="http://schemas.microsoft.com/office/drawing/2014/main" id="{7DF167FB-33CD-E6F1-5D32-ACB00BCC50BB}"/>
              </a:ext>
            </a:extLst>
          </p:cNvPr>
          <p:cNvSpPr>
            <a:spLocks noGrp="1" noChangeArrowheads="1"/>
          </p:cNvSpPr>
          <p:nvPr>
            <p:ph type="subTitle" idx="1"/>
          </p:nvPr>
        </p:nvSpPr>
        <p:spPr>
          <a:xfrm>
            <a:off x="1371600" y="3886200"/>
            <a:ext cx="6400800" cy="1752600"/>
          </a:xfrm>
        </p:spPr>
        <p:txBody>
          <a:bodyPr/>
          <a:lstStyle/>
          <a:p>
            <a:r>
              <a:rPr lang="en-GB" altLang="en-US" sz="3200">
                <a:solidFill>
                  <a:srgbClr val="000099"/>
                </a:solidFill>
              </a:rPr>
              <a:t>Sand Dune Systems</a:t>
            </a:r>
            <a:endParaRPr lang="en-GB" altLang="en-US" sz="3200"/>
          </a:p>
        </p:txBody>
      </p:sp>
    </p:spTree>
  </p:cSld>
  <p:clrMapOvr>
    <a:masterClrMapping/>
  </p:clrMapOvr>
  <p:transition spd="med">
    <p:zoom/>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6D6EF954-F507-3281-5613-CA48E324BC54}"/>
              </a:ext>
            </a:extLst>
          </p:cNvPr>
          <p:cNvSpPr>
            <a:spLocks noGrp="1"/>
          </p:cNvSpPr>
          <p:nvPr>
            <p:ph type="ftr" sz="quarter" idx="11"/>
          </p:nvPr>
        </p:nvSpPr>
        <p:spPr/>
        <p:txBody>
          <a:bodyPr/>
          <a:lstStyle/>
          <a:p>
            <a:r>
              <a:rPr lang="en-US" altLang="en-US"/>
              <a:t>Lindsey Wood, liw2, 022423830</a:t>
            </a:r>
          </a:p>
        </p:txBody>
      </p:sp>
      <p:sp>
        <p:nvSpPr>
          <p:cNvPr id="3" name="Slide Number Placeholder 5">
            <a:extLst>
              <a:ext uri="{FF2B5EF4-FFF2-40B4-BE49-F238E27FC236}">
                <a16:creationId xmlns:a16="http://schemas.microsoft.com/office/drawing/2014/main" id="{3BFCB480-A4F2-477E-C8E3-B9D75D8A5AED}"/>
              </a:ext>
            </a:extLst>
          </p:cNvPr>
          <p:cNvSpPr>
            <a:spLocks noGrp="1"/>
          </p:cNvSpPr>
          <p:nvPr>
            <p:ph type="sldNum" sz="quarter" idx="12"/>
          </p:nvPr>
        </p:nvSpPr>
        <p:spPr/>
        <p:txBody>
          <a:bodyPr/>
          <a:lstStyle/>
          <a:p>
            <a:fld id="{24F44B2D-433F-4E40-A5E5-B6EC79C20EC1}" type="slidenum">
              <a:rPr lang="en-US" altLang="en-US"/>
              <a:pPr/>
              <a:t>2</a:t>
            </a:fld>
            <a:endParaRPr lang="en-US" altLang="en-US"/>
          </a:p>
        </p:txBody>
      </p:sp>
      <p:sp>
        <p:nvSpPr>
          <p:cNvPr id="4098" name="Rectangle 2">
            <a:extLst>
              <a:ext uri="{FF2B5EF4-FFF2-40B4-BE49-F238E27FC236}">
                <a16:creationId xmlns:a16="http://schemas.microsoft.com/office/drawing/2014/main" id="{C5B958F9-0BD5-FB5F-CB2F-6C3181A01892}"/>
              </a:ext>
            </a:extLst>
          </p:cNvPr>
          <p:cNvSpPr>
            <a:spLocks noGrp="1" noChangeArrowheads="1"/>
          </p:cNvSpPr>
          <p:nvPr>
            <p:ph type="title"/>
          </p:nvPr>
        </p:nvSpPr>
        <p:spPr/>
        <p:txBody>
          <a:bodyPr/>
          <a:lstStyle/>
          <a:p>
            <a:r>
              <a:rPr lang="en-GB" altLang="en-US"/>
              <a:t>Coastal Dunes</a:t>
            </a:r>
          </a:p>
        </p:txBody>
      </p:sp>
      <p:sp>
        <p:nvSpPr>
          <p:cNvPr id="4099" name="Rectangle 3">
            <a:extLst>
              <a:ext uri="{FF2B5EF4-FFF2-40B4-BE49-F238E27FC236}">
                <a16:creationId xmlns:a16="http://schemas.microsoft.com/office/drawing/2014/main" id="{1DA72CB3-7A54-EF48-7C38-7BC022063062}"/>
              </a:ext>
            </a:extLst>
          </p:cNvPr>
          <p:cNvSpPr>
            <a:spLocks noGrp="1" noChangeArrowheads="1"/>
          </p:cNvSpPr>
          <p:nvPr>
            <p:ph type="body" idx="1"/>
          </p:nvPr>
        </p:nvSpPr>
        <p:spPr>
          <a:xfrm>
            <a:off x="685800" y="1981200"/>
            <a:ext cx="7772400" cy="1447800"/>
          </a:xfrm>
        </p:spPr>
        <p:txBody>
          <a:bodyPr/>
          <a:lstStyle/>
          <a:p>
            <a:r>
              <a:rPr lang="en-GB" altLang="en-US">
                <a:solidFill>
                  <a:srgbClr val="000099"/>
                </a:solidFill>
              </a:rPr>
              <a:t>Temperate latitudes. Accumulation of windblown sediment needed in backshore zone.</a:t>
            </a:r>
            <a:endParaRPr lang="en-GB" altLang="en-US">
              <a:solidFill>
                <a:srgbClr val="0033CC"/>
              </a:solidFill>
            </a:endParaRPr>
          </a:p>
        </p:txBody>
      </p:sp>
      <p:sp>
        <p:nvSpPr>
          <p:cNvPr id="4101" name="Text Box 5">
            <a:extLst>
              <a:ext uri="{FF2B5EF4-FFF2-40B4-BE49-F238E27FC236}">
                <a16:creationId xmlns:a16="http://schemas.microsoft.com/office/drawing/2014/main" id="{A993BD24-9D65-278A-8479-DABCB37BA84F}"/>
              </a:ext>
            </a:extLst>
          </p:cNvPr>
          <p:cNvSpPr txBox="1">
            <a:spLocks noChangeArrowheads="1"/>
          </p:cNvSpPr>
          <p:nvPr/>
        </p:nvSpPr>
        <p:spPr bwMode="auto">
          <a:xfrm>
            <a:off x="658813" y="3581400"/>
            <a:ext cx="7875587"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81000" indent="-285750" defTabSz="895350">
              <a:defRPr sz="2400">
                <a:solidFill>
                  <a:schemeClr val="tx1"/>
                </a:solidFill>
                <a:latin typeface="Times New Roman" panose="02020603050405020304" pitchFamily="18" charset="0"/>
              </a:defRPr>
            </a:lvl1pPr>
            <a:lvl2pPr marL="952500" defTabSz="895350">
              <a:defRPr sz="2400">
                <a:solidFill>
                  <a:schemeClr val="tx1"/>
                </a:solidFill>
                <a:latin typeface="Times New Roman" panose="02020603050405020304" pitchFamily="18" charset="0"/>
              </a:defRPr>
            </a:lvl2pPr>
            <a:lvl3pPr marL="1143000" defTabSz="895350">
              <a:defRPr sz="2400">
                <a:solidFill>
                  <a:schemeClr val="tx1"/>
                </a:solidFill>
                <a:latin typeface="Times New Roman" panose="02020603050405020304" pitchFamily="18" charset="0"/>
              </a:defRPr>
            </a:lvl3pPr>
            <a:lvl4pPr defTabSz="895350">
              <a:defRPr sz="2400">
                <a:solidFill>
                  <a:schemeClr val="tx1"/>
                </a:solidFill>
                <a:latin typeface="Times New Roman" panose="02020603050405020304" pitchFamily="18" charset="0"/>
              </a:defRPr>
            </a:lvl4pPr>
            <a:lvl5pPr defTabSz="895350">
              <a:defRPr sz="2400">
                <a:solidFill>
                  <a:schemeClr val="tx1"/>
                </a:solidFill>
                <a:latin typeface="Times New Roman" panose="02020603050405020304" pitchFamily="18" charset="0"/>
              </a:defRPr>
            </a:lvl5pPr>
            <a:lvl6pPr defTabSz="895350" eaLnBrk="0" fontAlgn="base" hangingPunct="0">
              <a:spcBef>
                <a:spcPct val="0"/>
              </a:spcBef>
              <a:spcAft>
                <a:spcPct val="0"/>
              </a:spcAft>
              <a:defRPr sz="2400">
                <a:solidFill>
                  <a:schemeClr val="tx1"/>
                </a:solidFill>
                <a:latin typeface="Times New Roman" panose="02020603050405020304" pitchFamily="18" charset="0"/>
              </a:defRPr>
            </a:lvl6pPr>
            <a:lvl7pPr defTabSz="895350" eaLnBrk="0" fontAlgn="base" hangingPunct="0">
              <a:spcBef>
                <a:spcPct val="0"/>
              </a:spcBef>
              <a:spcAft>
                <a:spcPct val="0"/>
              </a:spcAft>
              <a:defRPr sz="2400">
                <a:solidFill>
                  <a:schemeClr val="tx1"/>
                </a:solidFill>
                <a:latin typeface="Times New Roman" panose="02020603050405020304" pitchFamily="18" charset="0"/>
              </a:defRPr>
            </a:lvl7pPr>
            <a:lvl8pPr defTabSz="895350" eaLnBrk="0" fontAlgn="base" hangingPunct="0">
              <a:spcBef>
                <a:spcPct val="0"/>
              </a:spcBef>
              <a:spcAft>
                <a:spcPct val="0"/>
              </a:spcAft>
              <a:defRPr sz="2400">
                <a:solidFill>
                  <a:schemeClr val="tx1"/>
                </a:solidFill>
                <a:latin typeface="Times New Roman" panose="02020603050405020304" pitchFamily="18" charset="0"/>
              </a:defRPr>
            </a:lvl8pPr>
            <a:lvl9pPr defTabSz="89535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buFontTx/>
              <a:buChar char="•"/>
            </a:pPr>
            <a:r>
              <a:rPr lang="en-GB" altLang="en-US" sz="3200">
                <a:solidFill>
                  <a:srgbClr val="000099"/>
                </a:solidFill>
              </a:rPr>
              <a:t>UK - around 7-8% of coast has vegetated dunes.</a:t>
            </a:r>
            <a:r>
              <a:rPr lang="en-GB" altLang="en-US">
                <a:solidFill>
                  <a:srgbClr val="000099"/>
                </a:solidFill>
              </a:rPr>
              <a:t>     </a:t>
            </a:r>
            <a:endParaRPr lang="en-GB" altLang="en-US" sz="3200"/>
          </a:p>
        </p:txBody>
      </p:sp>
      <p:sp>
        <p:nvSpPr>
          <p:cNvPr id="4104" name="Text Box 8">
            <a:extLst>
              <a:ext uri="{FF2B5EF4-FFF2-40B4-BE49-F238E27FC236}">
                <a16:creationId xmlns:a16="http://schemas.microsoft.com/office/drawing/2014/main" id="{4C0B869C-E692-F645-7A84-6A01AA4E1875}"/>
              </a:ext>
            </a:extLst>
          </p:cNvPr>
          <p:cNvSpPr txBox="1">
            <a:spLocks noChangeArrowheads="1"/>
          </p:cNvSpPr>
          <p:nvPr/>
        </p:nvSpPr>
        <p:spPr bwMode="auto">
          <a:xfrm>
            <a:off x="604838" y="4800600"/>
            <a:ext cx="8005762" cy="155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81000" indent="-381000">
              <a:defRPr sz="2400">
                <a:solidFill>
                  <a:schemeClr val="tx1"/>
                </a:solidFill>
                <a:latin typeface="Times New Roman" panose="02020603050405020304" pitchFamily="18" charset="0"/>
              </a:defRPr>
            </a:lvl1pPr>
            <a:lvl2pPr marL="571500">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buFontTx/>
              <a:buChar char="•"/>
            </a:pPr>
            <a:r>
              <a:rPr lang="en-GB" altLang="en-US" sz="3200">
                <a:solidFill>
                  <a:srgbClr val="000099"/>
                </a:solidFill>
              </a:rPr>
              <a:t>Needs vegetation, low rainfall, strong winds and abundant sand.</a:t>
            </a:r>
            <a:endParaRPr lang="en-GB" altLang="en-US" sz="3200">
              <a:solidFill>
                <a:srgbClr val="0033CC"/>
              </a:solidFill>
            </a:endParaRPr>
          </a:p>
          <a:p>
            <a:endParaRPr lang="en-GB" altLang="en-US" sz="3200"/>
          </a:p>
        </p:txBody>
      </p:sp>
    </p:spTree>
  </p:cSld>
  <p:clrMapOvr>
    <a:masterClrMapping/>
  </p:clrMapOvr>
  <p:transition spd="med">
    <p:cover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4099">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4099">
                                            <p:txEl>
                                              <p:pRg st="0" end="0"/>
                                            </p:txEl>
                                          </p:spTgt>
                                        </p:tgtEl>
                                        <p:attrNameLst>
                                          <p:attrName>ppt_c</p:attrName>
                                        </p:attrNameLst>
                                      </p:cBhvr>
                                      <p:to>
                                        <a:schemeClr val="bg1"/>
                                      </p:to>
                                    </p:animClr>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4101"/>
                                        </p:tgtEl>
                                        <p:attrNameLst>
                                          <p:attrName>style.visibility</p:attrName>
                                        </p:attrNameLst>
                                      </p:cBhvr>
                                      <p:to>
                                        <p:strVal val="visible"/>
                                      </p:to>
                                    </p:set>
                                  </p:childTnLst>
                                  <p:subTnLst>
                                    <p:animClr clrSpc="rgb" dir="cw">
                                      <p:cBhvr override="childStyle">
                                        <p:cTn dur="1" fill="hold" display="0" masterRel="nextClick" afterEffect="1"/>
                                        <p:tgtEl>
                                          <p:spTgt spid="4101"/>
                                        </p:tgtEl>
                                        <p:attrNameLst>
                                          <p:attrName>ppt_c</p:attrName>
                                        </p:attrNameLst>
                                      </p:cBhvr>
                                      <p:to>
                                        <a:schemeClr val="bg1"/>
                                      </p:to>
                                    </p:animClr>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4104"/>
                                        </p:tgtEl>
                                        <p:attrNameLst>
                                          <p:attrName>style.visibility</p:attrName>
                                        </p:attrNameLst>
                                      </p:cBhvr>
                                      <p:to>
                                        <p:strVal val="visible"/>
                                      </p:to>
                                    </p:set>
                                  </p:childTnLst>
                                  <p:subTnLst>
                                    <p:animClr clrSpc="rgb" dir="cw">
                                      <p:cBhvr override="childStyle">
                                        <p:cTn dur="1" fill="hold" display="0" masterRel="nextClick" afterEffect="1"/>
                                        <p:tgtEl>
                                          <p:spTgt spid="4104"/>
                                        </p:tgtEl>
                                        <p:attrNameLst>
                                          <p:attrName>ppt_c</p:attrName>
                                        </p:attrNameLst>
                                      </p:cBhvr>
                                      <p:to>
                                        <a:schemeClr val="bg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autoUpdateAnimBg="0"/>
      <p:bldP spid="4101" grpId="0" autoUpdateAnimBg="0"/>
      <p:bldP spid="4104"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Footer Placeholder 5">
            <a:extLst>
              <a:ext uri="{FF2B5EF4-FFF2-40B4-BE49-F238E27FC236}">
                <a16:creationId xmlns:a16="http://schemas.microsoft.com/office/drawing/2014/main" id="{2B32C4A3-F6BE-72BE-E0EC-35839C24348F}"/>
              </a:ext>
            </a:extLst>
          </p:cNvPr>
          <p:cNvSpPr>
            <a:spLocks noGrp="1"/>
          </p:cNvSpPr>
          <p:nvPr>
            <p:ph type="ftr" sz="quarter" idx="11"/>
          </p:nvPr>
        </p:nvSpPr>
        <p:spPr/>
        <p:txBody>
          <a:bodyPr/>
          <a:lstStyle/>
          <a:p>
            <a:r>
              <a:rPr lang="en-US" altLang="en-US"/>
              <a:t>Lindsey Wood, liw2, 022423830</a:t>
            </a:r>
          </a:p>
        </p:txBody>
      </p:sp>
      <p:sp>
        <p:nvSpPr>
          <p:cNvPr id="3" name="Slide Number Placeholder 6">
            <a:extLst>
              <a:ext uri="{FF2B5EF4-FFF2-40B4-BE49-F238E27FC236}">
                <a16:creationId xmlns:a16="http://schemas.microsoft.com/office/drawing/2014/main" id="{C2DBE515-3F01-1835-EFA0-BC08D578AFA3}"/>
              </a:ext>
            </a:extLst>
          </p:cNvPr>
          <p:cNvSpPr>
            <a:spLocks noGrp="1"/>
          </p:cNvSpPr>
          <p:nvPr>
            <p:ph type="sldNum" sz="quarter" idx="12"/>
          </p:nvPr>
        </p:nvSpPr>
        <p:spPr/>
        <p:txBody>
          <a:bodyPr/>
          <a:lstStyle/>
          <a:p>
            <a:fld id="{5EDDE597-A908-4FFC-8A42-FAF3F726B321}" type="slidenum">
              <a:rPr lang="en-US" altLang="en-US"/>
              <a:pPr/>
              <a:t>3</a:t>
            </a:fld>
            <a:endParaRPr lang="en-US" altLang="en-US"/>
          </a:p>
        </p:txBody>
      </p:sp>
      <p:sp>
        <p:nvSpPr>
          <p:cNvPr id="7170" name="Rectangle 2">
            <a:extLst>
              <a:ext uri="{FF2B5EF4-FFF2-40B4-BE49-F238E27FC236}">
                <a16:creationId xmlns:a16="http://schemas.microsoft.com/office/drawing/2014/main" id="{EFA6D60D-161B-5488-3746-3A66AECBB32D}"/>
              </a:ext>
            </a:extLst>
          </p:cNvPr>
          <p:cNvSpPr>
            <a:spLocks noGrp="1" noChangeArrowheads="1"/>
          </p:cNvSpPr>
          <p:nvPr>
            <p:ph type="title"/>
          </p:nvPr>
        </p:nvSpPr>
        <p:spPr>
          <a:xfrm>
            <a:off x="762000" y="304800"/>
            <a:ext cx="7772400" cy="1143000"/>
          </a:xfrm>
        </p:spPr>
        <p:txBody>
          <a:bodyPr/>
          <a:lstStyle/>
          <a:p>
            <a:r>
              <a:rPr lang="en-GB" altLang="en-US"/>
              <a:t>Sand Movement</a:t>
            </a:r>
          </a:p>
        </p:txBody>
      </p:sp>
      <p:sp>
        <p:nvSpPr>
          <p:cNvPr id="7171" name="Rectangle 3">
            <a:extLst>
              <a:ext uri="{FF2B5EF4-FFF2-40B4-BE49-F238E27FC236}">
                <a16:creationId xmlns:a16="http://schemas.microsoft.com/office/drawing/2014/main" id="{1E12BAA0-F6F6-5667-951F-03A844DF474B}"/>
              </a:ext>
            </a:extLst>
          </p:cNvPr>
          <p:cNvSpPr>
            <a:spLocks noGrp="1" noChangeArrowheads="1"/>
          </p:cNvSpPr>
          <p:nvPr>
            <p:ph type="body" sz="half" idx="1"/>
          </p:nvPr>
        </p:nvSpPr>
        <p:spPr>
          <a:xfrm>
            <a:off x="914400" y="1066800"/>
            <a:ext cx="4419600" cy="5486400"/>
          </a:xfrm>
        </p:spPr>
        <p:txBody>
          <a:bodyPr/>
          <a:lstStyle/>
          <a:p>
            <a:r>
              <a:rPr lang="en-GB" altLang="en-US" sz="2400">
                <a:solidFill>
                  <a:srgbClr val="000099"/>
                </a:solidFill>
              </a:rPr>
              <a:t>Saltation</a:t>
            </a:r>
          </a:p>
          <a:p>
            <a:pPr lvl="1"/>
            <a:r>
              <a:rPr lang="en-GB" altLang="en-US" sz="2400">
                <a:solidFill>
                  <a:srgbClr val="000099"/>
                </a:solidFill>
              </a:rPr>
              <a:t>sand blown downwind. Transfers energy through other grains.</a:t>
            </a:r>
          </a:p>
          <a:p>
            <a:pPr lvl="1"/>
            <a:r>
              <a:rPr lang="en-GB" altLang="en-US" sz="2400">
                <a:solidFill>
                  <a:srgbClr val="000099"/>
                </a:solidFill>
              </a:rPr>
              <a:t>75% of sand moved by    this method.</a:t>
            </a:r>
          </a:p>
          <a:p>
            <a:pPr>
              <a:spcBef>
                <a:spcPct val="50000"/>
              </a:spcBef>
            </a:pPr>
            <a:r>
              <a:rPr lang="en-GB" altLang="en-US" sz="2400">
                <a:solidFill>
                  <a:srgbClr val="000099"/>
                </a:solidFill>
              </a:rPr>
              <a:t>Surface Creep</a:t>
            </a:r>
          </a:p>
          <a:p>
            <a:pPr lvl="1">
              <a:spcBef>
                <a:spcPct val="50000"/>
              </a:spcBef>
            </a:pPr>
            <a:r>
              <a:rPr lang="en-GB" altLang="en-US" sz="2400">
                <a:solidFill>
                  <a:srgbClr val="000099"/>
                </a:solidFill>
              </a:rPr>
              <a:t>By product of saltation.</a:t>
            </a:r>
          </a:p>
          <a:p>
            <a:pPr lvl="1">
              <a:spcBef>
                <a:spcPct val="50000"/>
              </a:spcBef>
            </a:pPr>
            <a:r>
              <a:rPr lang="en-GB" altLang="en-US" sz="2400">
                <a:solidFill>
                  <a:srgbClr val="000099"/>
                </a:solidFill>
              </a:rPr>
              <a:t>Pushed along sand surface</a:t>
            </a:r>
          </a:p>
          <a:p>
            <a:pPr lvl="1">
              <a:spcBef>
                <a:spcPct val="50000"/>
              </a:spcBef>
            </a:pPr>
            <a:r>
              <a:rPr lang="en-GB" altLang="en-US" sz="2400">
                <a:solidFill>
                  <a:srgbClr val="000099"/>
                </a:solidFill>
              </a:rPr>
              <a:t>Must be dry</a:t>
            </a:r>
            <a:endParaRPr lang="en-GB" altLang="en-US" sz="2000">
              <a:solidFill>
                <a:srgbClr val="000099"/>
              </a:solidFill>
            </a:endParaRPr>
          </a:p>
        </p:txBody>
      </p:sp>
      <p:graphicFrame>
        <p:nvGraphicFramePr>
          <p:cNvPr id="7172" name="Object 4">
            <a:extLst>
              <a:ext uri="{FF2B5EF4-FFF2-40B4-BE49-F238E27FC236}">
                <a16:creationId xmlns:a16="http://schemas.microsoft.com/office/drawing/2014/main" id="{2E5EDE0E-5BD9-12F8-C710-EAB7DFC6D654}"/>
              </a:ext>
            </a:extLst>
          </p:cNvPr>
          <p:cNvGraphicFramePr>
            <a:graphicFrameLocks noChangeAspect="1"/>
          </p:cNvGraphicFramePr>
          <p:nvPr>
            <p:ph type="chart" sz="half" idx="2"/>
          </p:nvPr>
        </p:nvGraphicFramePr>
        <p:xfrm>
          <a:off x="4821238" y="1752600"/>
          <a:ext cx="4322762" cy="4103688"/>
        </p:xfrm>
        <a:graphic>
          <a:graphicData uri="http://schemas.openxmlformats.org/presentationml/2006/ole">
            <mc:AlternateContent xmlns:mc="http://schemas.openxmlformats.org/markup-compatibility/2006">
              <mc:Choice xmlns:v="urn:schemas-microsoft-com:vml" Requires="v">
                <p:oleObj name="Chart" r:id="rId3" imgW="4324621" imgH="4105757" progId="MSGraph.Chart.8">
                  <p:embed followColorScheme="full"/>
                </p:oleObj>
              </mc:Choice>
              <mc:Fallback>
                <p:oleObj name="Chart" r:id="rId3" imgW="4324621" imgH="4105757" progId="MSGraph.Chart.8">
                  <p:embed followColorScheme="full"/>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21238" y="1752600"/>
                        <a:ext cx="4322762" cy="4103688"/>
                      </a:xfrm>
                      <a:prstGeom prst="rect">
                        <a:avLst/>
                      </a:prstGeom>
                    </p:spPr>
                  </p:pic>
                </p:oleObj>
              </mc:Fallback>
            </mc:AlternateContent>
          </a:graphicData>
        </a:graphic>
      </p:graphicFrame>
    </p:spTree>
  </p:cSld>
  <p:clrMapOvr>
    <a:masterClrMapping/>
  </p:clrMapOvr>
  <p:transition spd="med">
    <p:cover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7171">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7171">
                                            <p:txEl>
                                              <p:pRg st="0" end="0"/>
                                            </p:txEl>
                                          </p:spTgt>
                                        </p:tgtEl>
                                        <p:attrNameLst>
                                          <p:attrName>ppt_c</p:attrName>
                                        </p:attrNameLst>
                                      </p:cBhvr>
                                      <p:to>
                                        <a:schemeClr val="bg1"/>
                                      </p:to>
                                    </p:animClr>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7171">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7171">
                                            <p:txEl>
                                              <p:pRg st="1" end="1"/>
                                            </p:txEl>
                                          </p:spTgt>
                                        </p:tgtEl>
                                        <p:attrNameLst>
                                          <p:attrName>ppt_c</p:attrName>
                                        </p:attrNameLst>
                                      </p:cBhvr>
                                      <p:to>
                                        <a:schemeClr val="bg1"/>
                                      </p:to>
                                    </p:animClr>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7171">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7171">
                                            <p:txEl>
                                              <p:pRg st="2" end="2"/>
                                            </p:txEl>
                                          </p:spTgt>
                                        </p:tgtEl>
                                        <p:attrNameLst>
                                          <p:attrName>ppt_c</p:attrName>
                                        </p:attrNameLst>
                                      </p:cBhvr>
                                      <p:to>
                                        <a:schemeClr val="bg1"/>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7171">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7171">
                                            <p:txEl>
                                              <p:pRg st="3" end="3"/>
                                            </p:txEl>
                                          </p:spTgt>
                                        </p:tgtEl>
                                        <p:attrNameLst>
                                          <p:attrName>ppt_c</p:attrName>
                                        </p:attrNameLst>
                                      </p:cBhvr>
                                      <p:to>
                                        <a:schemeClr val="bg1"/>
                                      </p:to>
                                    </p:animClr>
                                  </p:sub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499"/>
                                          </p:stCondLst>
                                        </p:cTn>
                                        <p:tgtEl>
                                          <p:spTgt spid="7171">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7171">
                                            <p:txEl>
                                              <p:pRg st="4" end="4"/>
                                            </p:txEl>
                                          </p:spTgt>
                                        </p:tgtEl>
                                        <p:attrNameLst>
                                          <p:attrName>ppt_c</p:attrName>
                                        </p:attrNameLst>
                                      </p:cBhvr>
                                      <p:to>
                                        <a:schemeClr val="bg1"/>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499"/>
                                          </p:stCondLst>
                                        </p:cTn>
                                        <p:tgtEl>
                                          <p:spTgt spid="7171">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7171">
                                            <p:txEl>
                                              <p:pRg st="5" end="5"/>
                                            </p:txEl>
                                          </p:spTgt>
                                        </p:tgtEl>
                                        <p:attrNameLst>
                                          <p:attrName>ppt_c</p:attrName>
                                        </p:attrNameLst>
                                      </p:cBhvr>
                                      <p:to>
                                        <a:schemeClr val="bg1"/>
                                      </p:to>
                                    </p:animClr>
                                  </p:sub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499"/>
                                          </p:stCondLst>
                                        </p:cTn>
                                        <p:tgtEl>
                                          <p:spTgt spid="7171">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7171">
                                            <p:txEl>
                                              <p:pRg st="6" end="6"/>
                                            </p:txEl>
                                          </p:spTgt>
                                        </p:tgtEl>
                                        <p:attrNameLst>
                                          <p:attrName>ppt_c</p:attrName>
                                        </p:attrNameLst>
                                      </p:cBhvr>
                                      <p:to>
                                        <a:schemeClr val="bg1"/>
                                      </p:to>
                                    </p:animClr>
                                  </p:sub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499"/>
                                          </p:stCondLst>
                                        </p:cTn>
                                        <p:tgtEl>
                                          <p:spTgt spid="71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bldLvl="2" autoUpdateAnimBg="0"/>
      <p:bldOleChart spid="7172" grpId="0" 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Footer Placeholder 5">
            <a:extLst>
              <a:ext uri="{FF2B5EF4-FFF2-40B4-BE49-F238E27FC236}">
                <a16:creationId xmlns:a16="http://schemas.microsoft.com/office/drawing/2014/main" id="{A61B13D6-FC2D-A294-C0B8-CE34E4395B85}"/>
              </a:ext>
            </a:extLst>
          </p:cNvPr>
          <p:cNvSpPr>
            <a:spLocks noGrp="1"/>
          </p:cNvSpPr>
          <p:nvPr>
            <p:ph type="ftr" sz="quarter" idx="11"/>
          </p:nvPr>
        </p:nvSpPr>
        <p:spPr/>
        <p:txBody>
          <a:bodyPr/>
          <a:lstStyle/>
          <a:p>
            <a:r>
              <a:rPr lang="en-US" altLang="en-US"/>
              <a:t>Lindsey Wood, liw2, 022423830</a:t>
            </a:r>
          </a:p>
        </p:txBody>
      </p:sp>
      <p:sp>
        <p:nvSpPr>
          <p:cNvPr id="3" name="Slide Number Placeholder 6">
            <a:extLst>
              <a:ext uri="{FF2B5EF4-FFF2-40B4-BE49-F238E27FC236}">
                <a16:creationId xmlns:a16="http://schemas.microsoft.com/office/drawing/2014/main" id="{93FD62AF-16CE-46CD-97AE-D1B030B6CC8E}"/>
              </a:ext>
            </a:extLst>
          </p:cNvPr>
          <p:cNvSpPr>
            <a:spLocks noGrp="1"/>
          </p:cNvSpPr>
          <p:nvPr>
            <p:ph type="sldNum" sz="quarter" idx="12"/>
          </p:nvPr>
        </p:nvSpPr>
        <p:spPr/>
        <p:txBody>
          <a:bodyPr/>
          <a:lstStyle/>
          <a:p>
            <a:fld id="{551F6C98-2D04-4E80-9213-21A5BE2B530A}" type="slidenum">
              <a:rPr lang="en-US" altLang="en-US"/>
              <a:pPr/>
              <a:t>4</a:t>
            </a:fld>
            <a:endParaRPr lang="en-US" altLang="en-US"/>
          </a:p>
        </p:txBody>
      </p:sp>
      <p:sp>
        <p:nvSpPr>
          <p:cNvPr id="16386" name="Rectangle 2">
            <a:extLst>
              <a:ext uri="{FF2B5EF4-FFF2-40B4-BE49-F238E27FC236}">
                <a16:creationId xmlns:a16="http://schemas.microsoft.com/office/drawing/2014/main" id="{CF8FE920-440F-1DAF-1F14-CB1124594EF7}"/>
              </a:ext>
            </a:extLst>
          </p:cNvPr>
          <p:cNvSpPr>
            <a:spLocks noGrp="1" noChangeArrowheads="1"/>
          </p:cNvSpPr>
          <p:nvPr>
            <p:ph type="title"/>
          </p:nvPr>
        </p:nvSpPr>
        <p:spPr/>
        <p:txBody>
          <a:bodyPr/>
          <a:lstStyle/>
          <a:p>
            <a:r>
              <a:rPr lang="en-GB" altLang="en-US"/>
              <a:t>Formation</a:t>
            </a:r>
          </a:p>
        </p:txBody>
      </p:sp>
      <p:sp>
        <p:nvSpPr>
          <p:cNvPr id="16387" name="Rectangle 3">
            <a:extLst>
              <a:ext uri="{FF2B5EF4-FFF2-40B4-BE49-F238E27FC236}">
                <a16:creationId xmlns:a16="http://schemas.microsoft.com/office/drawing/2014/main" id="{0CD84F2F-944A-FF32-748E-BB9C32937640}"/>
              </a:ext>
            </a:extLst>
          </p:cNvPr>
          <p:cNvSpPr>
            <a:spLocks noGrp="1" noChangeArrowheads="1"/>
          </p:cNvSpPr>
          <p:nvPr>
            <p:ph type="body" sz="half" idx="1"/>
          </p:nvPr>
        </p:nvSpPr>
        <p:spPr>
          <a:xfrm>
            <a:off x="762000" y="1676400"/>
            <a:ext cx="3810000" cy="1524000"/>
          </a:xfrm>
        </p:spPr>
        <p:txBody>
          <a:bodyPr/>
          <a:lstStyle/>
          <a:p>
            <a:r>
              <a:rPr lang="en-GB" altLang="en-US" sz="2800">
                <a:solidFill>
                  <a:srgbClr val="000099"/>
                </a:solidFill>
              </a:rPr>
              <a:t>Embryo dunes</a:t>
            </a:r>
            <a:endParaRPr lang="en-GB" altLang="en-US" sz="2400">
              <a:solidFill>
                <a:srgbClr val="000099"/>
              </a:solidFill>
            </a:endParaRPr>
          </a:p>
          <a:p>
            <a:pPr lvl="1"/>
            <a:r>
              <a:rPr lang="en-GB" altLang="en-US" sz="2400">
                <a:solidFill>
                  <a:srgbClr val="000099"/>
                </a:solidFill>
              </a:rPr>
              <a:t>obstacle forces deposition of sand</a:t>
            </a:r>
          </a:p>
          <a:p>
            <a:pPr lvl="1">
              <a:buFontTx/>
              <a:buNone/>
            </a:pPr>
            <a:endParaRPr lang="en-GB" altLang="en-US" sz="2400">
              <a:solidFill>
                <a:srgbClr val="000099"/>
              </a:solidFill>
            </a:endParaRPr>
          </a:p>
        </p:txBody>
      </p:sp>
      <p:sp>
        <p:nvSpPr>
          <p:cNvPr id="16392" name="Freeform 8">
            <a:extLst>
              <a:ext uri="{FF2B5EF4-FFF2-40B4-BE49-F238E27FC236}">
                <a16:creationId xmlns:a16="http://schemas.microsoft.com/office/drawing/2014/main" id="{B14AB81F-25DA-0971-3A6E-E44D1DF2D701}"/>
              </a:ext>
            </a:extLst>
          </p:cNvPr>
          <p:cNvSpPr>
            <a:spLocks/>
          </p:cNvSpPr>
          <p:nvPr/>
        </p:nvSpPr>
        <p:spPr bwMode="auto">
          <a:xfrm>
            <a:off x="4648200" y="4030663"/>
            <a:ext cx="4306888" cy="1354137"/>
          </a:xfrm>
          <a:custGeom>
            <a:avLst/>
            <a:gdLst>
              <a:gd name="T0" fmla="*/ 0 w 2713"/>
              <a:gd name="T1" fmla="*/ 853 h 853"/>
              <a:gd name="T2" fmla="*/ 432 w 2713"/>
              <a:gd name="T3" fmla="*/ 661 h 853"/>
              <a:gd name="T4" fmla="*/ 576 w 2713"/>
              <a:gd name="T5" fmla="*/ 517 h 853"/>
              <a:gd name="T6" fmla="*/ 720 w 2713"/>
              <a:gd name="T7" fmla="*/ 565 h 853"/>
              <a:gd name="T8" fmla="*/ 864 w 2713"/>
              <a:gd name="T9" fmla="*/ 469 h 853"/>
              <a:gd name="T10" fmla="*/ 1008 w 2713"/>
              <a:gd name="T11" fmla="*/ 517 h 853"/>
              <a:gd name="T12" fmla="*/ 1152 w 2713"/>
              <a:gd name="T13" fmla="*/ 325 h 853"/>
              <a:gd name="T14" fmla="*/ 1344 w 2713"/>
              <a:gd name="T15" fmla="*/ 517 h 853"/>
              <a:gd name="T16" fmla="*/ 1632 w 2713"/>
              <a:gd name="T17" fmla="*/ 85 h 853"/>
              <a:gd name="T18" fmla="*/ 1739 w 2713"/>
              <a:gd name="T19" fmla="*/ 5 h 853"/>
              <a:gd name="T20" fmla="*/ 1824 w 2713"/>
              <a:gd name="T21" fmla="*/ 85 h 853"/>
              <a:gd name="T22" fmla="*/ 1968 w 2713"/>
              <a:gd name="T23" fmla="*/ 469 h 853"/>
              <a:gd name="T24" fmla="*/ 2112 w 2713"/>
              <a:gd name="T25" fmla="*/ 421 h 853"/>
              <a:gd name="T26" fmla="*/ 2256 w 2713"/>
              <a:gd name="T27" fmla="*/ 85 h 853"/>
              <a:gd name="T28" fmla="*/ 2448 w 2713"/>
              <a:gd name="T29" fmla="*/ 85 h 853"/>
              <a:gd name="T30" fmla="*/ 2592 w 2713"/>
              <a:gd name="T31" fmla="*/ 469 h 853"/>
              <a:gd name="T32" fmla="*/ 2713 w 2713"/>
              <a:gd name="T33" fmla="*/ 413 h 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713" h="853">
                <a:moveTo>
                  <a:pt x="0" y="853"/>
                </a:moveTo>
                <a:cubicBezTo>
                  <a:pt x="168" y="785"/>
                  <a:pt x="336" y="717"/>
                  <a:pt x="432" y="661"/>
                </a:cubicBezTo>
                <a:cubicBezTo>
                  <a:pt x="528" y="605"/>
                  <a:pt x="528" y="533"/>
                  <a:pt x="576" y="517"/>
                </a:cubicBezTo>
                <a:cubicBezTo>
                  <a:pt x="624" y="501"/>
                  <a:pt x="672" y="573"/>
                  <a:pt x="720" y="565"/>
                </a:cubicBezTo>
                <a:cubicBezTo>
                  <a:pt x="768" y="557"/>
                  <a:pt x="816" y="477"/>
                  <a:pt x="864" y="469"/>
                </a:cubicBezTo>
                <a:cubicBezTo>
                  <a:pt x="912" y="461"/>
                  <a:pt x="960" y="541"/>
                  <a:pt x="1008" y="517"/>
                </a:cubicBezTo>
                <a:cubicBezTo>
                  <a:pt x="1056" y="493"/>
                  <a:pt x="1096" y="325"/>
                  <a:pt x="1152" y="325"/>
                </a:cubicBezTo>
                <a:cubicBezTo>
                  <a:pt x="1208" y="325"/>
                  <a:pt x="1264" y="557"/>
                  <a:pt x="1344" y="517"/>
                </a:cubicBezTo>
                <a:cubicBezTo>
                  <a:pt x="1424" y="477"/>
                  <a:pt x="1566" y="170"/>
                  <a:pt x="1632" y="85"/>
                </a:cubicBezTo>
                <a:cubicBezTo>
                  <a:pt x="1698" y="0"/>
                  <a:pt x="1707" y="5"/>
                  <a:pt x="1739" y="5"/>
                </a:cubicBezTo>
                <a:cubicBezTo>
                  <a:pt x="1771" y="5"/>
                  <a:pt x="1786" y="8"/>
                  <a:pt x="1824" y="85"/>
                </a:cubicBezTo>
                <a:cubicBezTo>
                  <a:pt x="1862" y="162"/>
                  <a:pt x="1920" y="413"/>
                  <a:pt x="1968" y="469"/>
                </a:cubicBezTo>
                <a:cubicBezTo>
                  <a:pt x="2016" y="525"/>
                  <a:pt x="2064" y="485"/>
                  <a:pt x="2112" y="421"/>
                </a:cubicBezTo>
                <a:cubicBezTo>
                  <a:pt x="2160" y="357"/>
                  <a:pt x="2200" y="141"/>
                  <a:pt x="2256" y="85"/>
                </a:cubicBezTo>
                <a:cubicBezTo>
                  <a:pt x="2312" y="29"/>
                  <a:pt x="2392" y="21"/>
                  <a:pt x="2448" y="85"/>
                </a:cubicBezTo>
                <a:cubicBezTo>
                  <a:pt x="2504" y="149"/>
                  <a:pt x="2548" y="415"/>
                  <a:pt x="2592" y="469"/>
                </a:cubicBezTo>
                <a:cubicBezTo>
                  <a:pt x="2636" y="523"/>
                  <a:pt x="2688" y="425"/>
                  <a:pt x="2713" y="413"/>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394" name="Text Box 10">
            <a:extLst>
              <a:ext uri="{FF2B5EF4-FFF2-40B4-BE49-F238E27FC236}">
                <a16:creationId xmlns:a16="http://schemas.microsoft.com/office/drawing/2014/main" id="{2E7A9AFF-7F47-D6FD-EB92-DDC7AEB12E8F}"/>
              </a:ext>
            </a:extLst>
          </p:cNvPr>
          <p:cNvSpPr txBox="1">
            <a:spLocks noChangeArrowheads="1"/>
          </p:cNvSpPr>
          <p:nvPr/>
        </p:nvSpPr>
        <p:spPr bwMode="auto">
          <a:xfrm>
            <a:off x="4724400" y="2743200"/>
            <a:ext cx="1219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a:t>Embryo</a:t>
            </a:r>
          </a:p>
        </p:txBody>
      </p:sp>
      <p:sp>
        <p:nvSpPr>
          <p:cNvPr id="16395" name="Line 11">
            <a:extLst>
              <a:ext uri="{FF2B5EF4-FFF2-40B4-BE49-F238E27FC236}">
                <a16:creationId xmlns:a16="http://schemas.microsoft.com/office/drawing/2014/main" id="{830558D7-D484-65B3-4CB9-EE58FC525C6A}"/>
              </a:ext>
            </a:extLst>
          </p:cNvPr>
          <p:cNvSpPr>
            <a:spLocks noChangeShapeType="1"/>
          </p:cNvSpPr>
          <p:nvPr/>
        </p:nvSpPr>
        <p:spPr bwMode="auto">
          <a:xfrm>
            <a:off x="4648200" y="3886200"/>
            <a:ext cx="4495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397" name="Line 13">
            <a:extLst>
              <a:ext uri="{FF2B5EF4-FFF2-40B4-BE49-F238E27FC236}">
                <a16:creationId xmlns:a16="http://schemas.microsoft.com/office/drawing/2014/main" id="{B4E7B881-131D-A278-C542-6A93B562B401}"/>
              </a:ext>
            </a:extLst>
          </p:cNvPr>
          <p:cNvSpPr>
            <a:spLocks noChangeShapeType="1"/>
          </p:cNvSpPr>
          <p:nvPr/>
        </p:nvSpPr>
        <p:spPr bwMode="auto">
          <a:xfrm flipV="1">
            <a:off x="6096000" y="3657600"/>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398" name="Line 14">
            <a:extLst>
              <a:ext uri="{FF2B5EF4-FFF2-40B4-BE49-F238E27FC236}">
                <a16:creationId xmlns:a16="http://schemas.microsoft.com/office/drawing/2014/main" id="{50049E03-D967-FE93-D1BA-383D443F83C1}"/>
              </a:ext>
            </a:extLst>
          </p:cNvPr>
          <p:cNvSpPr>
            <a:spLocks noChangeShapeType="1"/>
          </p:cNvSpPr>
          <p:nvPr/>
        </p:nvSpPr>
        <p:spPr bwMode="auto">
          <a:xfrm flipV="1">
            <a:off x="6858000" y="3657600"/>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399" name="Line 15">
            <a:extLst>
              <a:ext uri="{FF2B5EF4-FFF2-40B4-BE49-F238E27FC236}">
                <a16:creationId xmlns:a16="http://schemas.microsoft.com/office/drawing/2014/main" id="{1338AA7B-D28F-89EE-D123-1DF2934E14D7}"/>
              </a:ext>
            </a:extLst>
          </p:cNvPr>
          <p:cNvSpPr>
            <a:spLocks noChangeShapeType="1"/>
          </p:cNvSpPr>
          <p:nvPr/>
        </p:nvSpPr>
        <p:spPr bwMode="auto">
          <a:xfrm flipV="1">
            <a:off x="8686800" y="3657600"/>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400" name="Text Box 16">
            <a:extLst>
              <a:ext uri="{FF2B5EF4-FFF2-40B4-BE49-F238E27FC236}">
                <a16:creationId xmlns:a16="http://schemas.microsoft.com/office/drawing/2014/main" id="{9B43B3EB-E63F-950C-7989-E04A0B951039}"/>
              </a:ext>
            </a:extLst>
          </p:cNvPr>
          <p:cNvSpPr txBox="1">
            <a:spLocks noChangeArrowheads="1"/>
          </p:cNvSpPr>
          <p:nvPr/>
        </p:nvSpPr>
        <p:spPr bwMode="auto">
          <a:xfrm>
            <a:off x="6096000" y="27432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a:t>Fore</a:t>
            </a:r>
          </a:p>
        </p:txBody>
      </p:sp>
      <p:sp>
        <p:nvSpPr>
          <p:cNvPr id="16401" name="Text Box 17">
            <a:extLst>
              <a:ext uri="{FF2B5EF4-FFF2-40B4-BE49-F238E27FC236}">
                <a16:creationId xmlns:a16="http://schemas.microsoft.com/office/drawing/2014/main" id="{C644894D-7148-D482-DD36-CCD55F153311}"/>
              </a:ext>
            </a:extLst>
          </p:cNvPr>
          <p:cNvSpPr txBox="1">
            <a:spLocks noChangeArrowheads="1"/>
          </p:cNvSpPr>
          <p:nvPr/>
        </p:nvSpPr>
        <p:spPr bwMode="auto">
          <a:xfrm>
            <a:off x="7315200" y="2743200"/>
            <a:ext cx="838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a:t>Grey</a:t>
            </a:r>
          </a:p>
        </p:txBody>
      </p:sp>
      <p:sp>
        <p:nvSpPr>
          <p:cNvPr id="16402" name="Line 18">
            <a:extLst>
              <a:ext uri="{FF2B5EF4-FFF2-40B4-BE49-F238E27FC236}">
                <a16:creationId xmlns:a16="http://schemas.microsoft.com/office/drawing/2014/main" id="{2A231033-3D1E-771C-5720-27D3F68F5133}"/>
              </a:ext>
            </a:extLst>
          </p:cNvPr>
          <p:cNvSpPr>
            <a:spLocks noChangeShapeType="1"/>
          </p:cNvSpPr>
          <p:nvPr/>
        </p:nvSpPr>
        <p:spPr bwMode="auto">
          <a:xfrm flipH="1">
            <a:off x="4572000" y="5105400"/>
            <a:ext cx="762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403" name="Line 19">
            <a:extLst>
              <a:ext uri="{FF2B5EF4-FFF2-40B4-BE49-F238E27FC236}">
                <a16:creationId xmlns:a16="http://schemas.microsoft.com/office/drawing/2014/main" id="{10E72E31-7752-3FC7-67FB-49A66C62A19C}"/>
              </a:ext>
            </a:extLst>
          </p:cNvPr>
          <p:cNvSpPr>
            <a:spLocks noChangeShapeType="1"/>
          </p:cNvSpPr>
          <p:nvPr/>
        </p:nvSpPr>
        <p:spPr bwMode="auto">
          <a:xfrm flipV="1">
            <a:off x="4648200" y="3657600"/>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404" name="Line 20">
            <a:extLst>
              <a:ext uri="{FF2B5EF4-FFF2-40B4-BE49-F238E27FC236}">
                <a16:creationId xmlns:a16="http://schemas.microsoft.com/office/drawing/2014/main" id="{85734E6A-452E-E365-86EF-E112FB96A7BA}"/>
              </a:ext>
            </a:extLst>
          </p:cNvPr>
          <p:cNvSpPr>
            <a:spLocks noChangeShapeType="1"/>
          </p:cNvSpPr>
          <p:nvPr/>
        </p:nvSpPr>
        <p:spPr bwMode="auto">
          <a:xfrm>
            <a:off x="5181600" y="3124200"/>
            <a:ext cx="22860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405" name="Line 21">
            <a:extLst>
              <a:ext uri="{FF2B5EF4-FFF2-40B4-BE49-F238E27FC236}">
                <a16:creationId xmlns:a16="http://schemas.microsoft.com/office/drawing/2014/main" id="{3BA5476E-249E-B532-1635-F50E5D8627BA}"/>
              </a:ext>
            </a:extLst>
          </p:cNvPr>
          <p:cNvSpPr>
            <a:spLocks noChangeShapeType="1"/>
          </p:cNvSpPr>
          <p:nvPr/>
        </p:nvSpPr>
        <p:spPr bwMode="auto">
          <a:xfrm>
            <a:off x="6477000" y="3200400"/>
            <a:ext cx="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406" name="Line 22">
            <a:extLst>
              <a:ext uri="{FF2B5EF4-FFF2-40B4-BE49-F238E27FC236}">
                <a16:creationId xmlns:a16="http://schemas.microsoft.com/office/drawing/2014/main" id="{C7605B4A-64E0-EA5D-C99D-9D9F60982F94}"/>
              </a:ext>
            </a:extLst>
          </p:cNvPr>
          <p:cNvSpPr>
            <a:spLocks noChangeShapeType="1"/>
          </p:cNvSpPr>
          <p:nvPr/>
        </p:nvSpPr>
        <p:spPr bwMode="auto">
          <a:xfrm>
            <a:off x="7772400" y="3200400"/>
            <a:ext cx="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407" name="Text Box 23">
            <a:extLst>
              <a:ext uri="{FF2B5EF4-FFF2-40B4-BE49-F238E27FC236}">
                <a16:creationId xmlns:a16="http://schemas.microsoft.com/office/drawing/2014/main" id="{DB35EF41-99C0-38C4-A315-25C372180E77}"/>
              </a:ext>
            </a:extLst>
          </p:cNvPr>
          <p:cNvSpPr txBox="1">
            <a:spLocks noChangeArrowheads="1"/>
          </p:cNvSpPr>
          <p:nvPr/>
        </p:nvSpPr>
        <p:spPr bwMode="auto">
          <a:xfrm>
            <a:off x="685800" y="3124200"/>
            <a:ext cx="3810000"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Char char="•"/>
            </a:pPr>
            <a:r>
              <a:rPr lang="en-GB" altLang="en-US" sz="2800"/>
              <a:t>  </a:t>
            </a:r>
            <a:r>
              <a:rPr lang="en-GB" altLang="en-US" sz="2800">
                <a:solidFill>
                  <a:srgbClr val="000099"/>
                </a:solidFill>
              </a:rPr>
              <a:t>Foredunes</a:t>
            </a:r>
            <a:endParaRPr lang="en-GB" altLang="en-US">
              <a:solidFill>
                <a:srgbClr val="000099"/>
              </a:solidFill>
            </a:endParaRPr>
          </a:p>
          <a:p>
            <a:pPr lvl="1">
              <a:spcBef>
                <a:spcPct val="50000"/>
              </a:spcBef>
              <a:buFontTx/>
              <a:buChar char="–"/>
            </a:pPr>
            <a:r>
              <a:rPr lang="en-GB" altLang="en-US">
                <a:solidFill>
                  <a:srgbClr val="000099"/>
                </a:solidFill>
              </a:rPr>
              <a:t> embryo dunes coalesce laterally</a:t>
            </a:r>
          </a:p>
        </p:txBody>
      </p:sp>
      <p:sp>
        <p:nvSpPr>
          <p:cNvPr id="16410" name="Text Box 26">
            <a:extLst>
              <a:ext uri="{FF2B5EF4-FFF2-40B4-BE49-F238E27FC236}">
                <a16:creationId xmlns:a16="http://schemas.microsoft.com/office/drawing/2014/main" id="{C46F51F1-C632-27B9-177B-C6C89DE3D7FA}"/>
              </a:ext>
            </a:extLst>
          </p:cNvPr>
          <p:cNvSpPr txBox="1">
            <a:spLocks noChangeArrowheads="1"/>
          </p:cNvSpPr>
          <p:nvPr/>
        </p:nvSpPr>
        <p:spPr bwMode="auto">
          <a:xfrm>
            <a:off x="762000" y="4572000"/>
            <a:ext cx="3733800" cy="1797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Char char="•"/>
            </a:pPr>
            <a:r>
              <a:rPr lang="en-GB" altLang="en-US" sz="2800"/>
              <a:t>  </a:t>
            </a:r>
            <a:r>
              <a:rPr lang="en-GB" altLang="en-US" sz="2800">
                <a:solidFill>
                  <a:srgbClr val="000099"/>
                </a:solidFill>
              </a:rPr>
              <a:t>Grey dunes</a:t>
            </a:r>
            <a:endParaRPr lang="en-GB" altLang="en-US">
              <a:solidFill>
                <a:srgbClr val="000099"/>
              </a:solidFill>
            </a:endParaRPr>
          </a:p>
          <a:p>
            <a:pPr lvl="1">
              <a:spcBef>
                <a:spcPct val="50000"/>
              </a:spcBef>
              <a:buFontTx/>
              <a:buChar char="–"/>
            </a:pPr>
            <a:r>
              <a:rPr lang="en-GB" altLang="en-US">
                <a:solidFill>
                  <a:srgbClr val="000099"/>
                </a:solidFill>
              </a:rPr>
              <a:t> includes 1st, 2nd, 3rd dune ridges etc. Growth of foredunes</a:t>
            </a:r>
          </a:p>
        </p:txBody>
      </p:sp>
    </p:spTree>
  </p:cSld>
  <p:clrMapOvr>
    <a:masterClrMapping/>
  </p:clrMapOvr>
  <p:transition spd="med">
    <p:cover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additive="base">
                                        <p:cTn id="7" dur="500" fill="hold"/>
                                        <p:tgtEl>
                                          <p:spTgt spid="1638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6387">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6387">
                                            <p:txEl>
                                              <p:pRg st="0" end="0"/>
                                            </p:txEl>
                                          </p:spTgt>
                                        </p:tgtEl>
                                        <p:attrNameLst>
                                          <p:attrName>ppt_c</p:attrName>
                                        </p:attrNameLst>
                                      </p:cBhvr>
                                      <p:to>
                                        <a:schemeClr val="bg1"/>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16387">
                                            <p:txEl>
                                              <p:pRg st="1" end="1"/>
                                            </p:txEl>
                                          </p:spTgt>
                                        </p:tgtEl>
                                        <p:attrNameLst>
                                          <p:attrName>style.visibility</p:attrName>
                                        </p:attrNameLst>
                                      </p:cBhvr>
                                      <p:to>
                                        <p:strVal val="visible"/>
                                      </p:to>
                                    </p:set>
                                    <p:anim calcmode="lin" valueType="num">
                                      <p:cBhvr additive="base">
                                        <p:cTn id="13" dur="500" fill="hold"/>
                                        <p:tgtEl>
                                          <p:spTgt spid="1638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6387">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6387">
                                            <p:txEl>
                                              <p:pRg st="1" end="1"/>
                                            </p:txEl>
                                          </p:spTgt>
                                        </p:tgtEl>
                                        <p:attrNameLst>
                                          <p:attrName>ppt_c</p:attrName>
                                        </p:attrNameLst>
                                      </p:cBhvr>
                                      <p:to>
                                        <a:schemeClr val="bg1"/>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16407">
                                            <p:txEl>
                                              <p:pRg st="0" end="0"/>
                                            </p:txEl>
                                          </p:spTgt>
                                        </p:tgtEl>
                                        <p:attrNameLst>
                                          <p:attrName>style.visibility</p:attrName>
                                        </p:attrNameLst>
                                      </p:cBhvr>
                                      <p:to>
                                        <p:strVal val="visible"/>
                                      </p:to>
                                    </p:set>
                                    <p:anim calcmode="lin" valueType="num">
                                      <p:cBhvr additive="base">
                                        <p:cTn id="19" dur="500" fill="hold"/>
                                        <p:tgtEl>
                                          <p:spTgt spid="16407">
                                            <p:txEl>
                                              <p:pRg st="0" end="0"/>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6407">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6407">
                                            <p:txEl>
                                              <p:pRg st="0" end="0"/>
                                            </p:txEl>
                                          </p:spTgt>
                                        </p:tgtEl>
                                        <p:attrNameLst>
                                          <p:attrName>ppt_c</p:attrName>
                                        </p:attrNameLst>
                                      </p:cBhvr>
                                      <p:to>
                                        <a:schemeClr val="bg1"/>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16407">
                                            <p:txEl>
                                              <p:pRg st="1" end="1"/>
                                            </p:txEl>
                                          </p:spTgt>
                                        </p:tgtEl>
                                        <p:attrNameLst>
                                          <p:attrName>style.visibility</p:attrName>
                                        </p:attrNameLst>
                                      </p:cBhvr>
                                      <p:to>
                                        <p:strVal val="visible"/>
                                      </p:to>
                                    </p:set>
                                    <p:anim calcmode="lin" valueType="num">
                                      <p:cBhvr additive="base">
                                        <p:cTn id="25" dur="500" fill="hold"/>
                                        <p:tgtEl>
                                          <p:spTgt spid="16407">
                                            <p:txEl>
                                              <p:pRg st="1" end="1"/>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6407">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6407">
                                            <p:txEl>
                                              <p:pRg st="1" end="1"/>
                                            </p:txEl>
                                          </p:spTgt>
                                        </p:tgtEl>
                                        <p:attrNameLst>
                                          <p:attrName>ppt_c</p:attrName>
                                        </p:attrNameLst>
                                      </p:cBhvr>
                                      <p:to>
                                        <a:schemeClr val="bg1"/>
                                      </p:to>
                                    </p:animClr>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16410">
                                            <p:txEl>
                                              <p:pRg st="0" end="0"/>
                                            </p:txEl>
                                          </p:spTgt>
                                        </p:tgtEl>
                                        <p:attrNameLst>
                                          <p:attrName>style.visibility</p:attrName>
                                        </p:attrNameLst>
                                      </p:cBhvr>
                                      <p:to>
                                        <p:strVal val="visible"/>
                                      </p:to>
                                    </p:set>
                                    <p:anim calcmode="lin" valueType="num">
                                      <p:cBhvr additive="base">
                                        <p:cTn id="31" dur="500" fill="hold"/>
                                        <p:tgtEl>
                                          <p:spTgt spid="16410">
                                            <p:txEl>
                                              <p:pRg st="0" end="0"/>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6410">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6410">
                                            <p:txEl>
                                              <p:pRg st="0" end="0"/>
                                            </p:txEl>
                                          </p:spTgt>
                                        </p:tgtEl>
                                        <p:attrNameLst>
                                          <p:attrName>ppt_c</p:attrName>
                                        </p:attrNameLst>
                                      </p:cBhvr>
                                      <p:to>
                                        <a:schemeClr val="bg1"/>
                                      </p:to>
                                    </p:animClr>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nodeType="clickEffect">
                                  <p:stCondLst>
                                    <p:cond delay="0"/>
                                  </p:stCondLst>
                                  <p:childTnLst>
                                    <p:set>
                                      <p:cBhvr>
                                        <p:cTn id="36" dur="1" fill="hold">
                                          <p:stCondLst>
                                            <p:cond delay="0"/>
                                          </p:stCondLst>
                                        </p:cTn>
                                        <p:tgtEl>
                                          <p:spTgt spid="16410">
                                            <p:txEl>
                                              <p:pRg st="1" end="1"/>
                                            </p:txEl>
                                          </p:spTgt>
                                        </p:tgtEl>
                                        <p:attrNameLst>
                                          <p:attrName>style.visibility</p:attrName>
                                        </p:attrNameLst>
                                      </p:cBhvr>
                                      <p:to>
                                        <p:strVal val="visible"/>
                                      </p:to>
                                    </p:set>
                                    <p:anim calcmode="lin" valueType="num">
                                      <p:cBhvr additive="base">
                                        <p:cTn id="37" dur="500" fill="hold"/>
                                        <p:tgtEl>
                                          <p:spTgt spid="16410">
                                            <p:txEl>
                                              <p:pRg st="1" end="1"/>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6410">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6410">
                                            <p:txEl>
                                              <p:pRg st="1" end="1"/>
                                            </p:txEl>
                                          </p:spTgt>
                                        </p:tgtEl>
                                        <p:attrNameLst>
                                          <p:attrName>ppt_c</p:attrName>
                                        </p:attrNameLst>
                                      </p:cBhvr>
                                      <p:to>
                                        <a:schemeClr val="bg1"/>
                                      </p:to>
                                    </p:animClr>
                                  </p:subTnLst>
                                </p:cTn>
                              </p:par>
                            </p:childTnLst>
                          </p:cTn>
                        </p:par>
                        <p:par>
                          <p:cTn id="39" fill="hold" nodeType="afterGroup">
                            <p:stCondLst>
                              <p:cond delay="500"/>
                            </p:stCondLst>
                            <p:childTnLst>
                              <p:par>
                                <p:cTn id="40" presetID="2" presetClass="entr" presetSubtype="8" fill="hold" nodeType="afterEffect">
                                  <p:stCondLst>
                                    <p:cond delay="1000"/>
                                  </p:stCondLst>
                                  <p:childTnLst>
                                    <p:set>
                                      <p:cBhvr>
                                        <p:cTn id="41" dur="1" fill="hold">
                                          <p:stCondLst>
                                            <p:cond delay="0"/>
                                          </p:stCondLst>
                                        </p:cTn>
                                        <p:tgtEl>
                                          <p:spTgt spid="16392"/>
                                        </p:tgtEl>
                                        <p:attrNameLst>
                                          <p:attrName>style.visibility</p:attrName>
                                        </p:attrNameLst>
                                      </p:cBhvr>
                                      <p:to>
                                        <p:strVal val="visible"/>
                                      </p:to>
                                    </p:set>
                                    <p:anim calcmode="lin" valueType="num">
                                      <p:cBhvr additive="base">
                                        <p:cTn id="42" dur="500" fill="hold"/>
                                        <p:tgtEl>
                                          <p:spTgt spid="16392"/>
                                        </p:tgtEl>
                                        <p:attrNameLst>
                                          <p:attrName>ppt_x</p:attrName>
                                        </p:attrNameLst>
                                      </p:cBhvr>
                                      <p:tavLst>
                                        <p:tav tm="0">
                                          <p:val>
                                            <p:strVal val="0-#ppt_w/2"/>
                                          </p:val>
                                        </p:tav>
                                        <p:tav tm="100000">
                                          <p:val>
                                            <p:strVal val="#ppt_x"/>
                                          </p:val>
                                        </p:tav>
                                      </p:tavLst>
                                    </p:anim>
                                    <p:anim calcmode="lin" valueType="num">
                                      <p:cBhvr additive="base">
                                        <p:cTn id="43" dur="500" fill="hold"/>
                                        <p:tgtEl>
                                          <p:spTgt spid="16392"/>
                                        </p:tgtEl>
                                        <p:attrNameLst>
                                          <p:attrName>ppt_y</p:attrName>
                                        </p:attrNameLst>
                                      </p:cBhvr>
                                      <p:tavLst>
                                        <p:tav tm="0">
                                          <p:val>
                                            <p:strVal val="#ppt_y"/>
                                          </p:val>
                                        </p:tav>
                                        <p:tav tm="100000">
                                          <p:val>
                                            <p:strVal val="#ppt_y"/>
                                          </p:val>
                                        </p:tav>
                                      </p:tavLst>
                                    </p:anim>
                                  </p:childTnLst>
                                </p:cTn>
                              </p:par>
                            </p:childTnLst>
                          </p:cTn>
                        </p:par>
                        <p:par>
                          <p:cTn id="44" fill="hold" nodeType="afterGroup">
                            <p:stCondLst>
                              <p:cond delay="2000"/>
                            </p:stCondLst>
                            <p:childTnLst>
                              <p:par>
                                <p:cTn id="45" presetID="2" presetClass="entr" presetSubtype="8" fill="hold" nodeType="afterEffect">
                                  <p:stCondLst>
                                    <p:cond delay="0"/>
                                  </p:stCondLst>
                                  <p:childTnLst>
                                    <p:set>
                                      <p:cBhvr>
                                        <p:cTn id="46" dur="1" fill="hold">
                                          <p:stCondLst>
                                            <p:cond delay="0"/>
                                          </p:stCondLst>
                                        </p:cTn>
                                        <p:tgtEl>
                                          <p:spTgt spid="16402"/>
                                        </p:tgtEl>
                                        <p:attrNameLst>
                                          <p:attrName>style.visibility</p:attrName>
                                        </p:attrNameLst>
                                      </p:cBhvr>
                                      <p:to>
                                        <p:strVal val="visible"/>
                                      </p:to>
                                    </p:set>
                                    <p:anim calcmode="lin" valueType="num">
                                      <p:cBhvr additive="base">
                                        <p:cTn id="47" dur="500" fill="hold"/>
                                        <p:tgtEl>
                                          <p:spTgt spid="16402"/>
                                        </p:tgtEl>
                                        <p:attrNameLst>
                                          <p:attrName>ppt_x</p:attrName>
                                        </p:attrNameLst>
                                      </p:cBhvr>
                                      <p:tavLst>
                                        <p:tav tm="0">
                                          <p:val>
                                            <p:strVal val="0-#ppt_w/2"/>
                                          </p:val>
                                        </p:tav>
                                        <p:tav tm="100000">
                                          <p:val>
                                            <p:strVal val="#ppt_x"/>
                                          </p:val>
                                        </p:tav>
                                      </p:tavLst>
                                    </p:anim>
                                    <p:anim calcmode="lin" valueType="num">
                                      <p:cBhvr additive="base">
                                        <p:cTn id="48" dur="500" fill="hold"/>
                                        <p:tgtEl>
                                          <p:spTgt spid="16402"/>
                                        </p:tgtEl>
                                        <p:attrNameLst>
                                          <p:attrName>ppt_y</p:attrName>
                                        </p:attrNameLst>
                                      </p:cBhvr>
                                      <p:tavLst>
                                        <p:tav tm="0">
                                          <p:val>
                                            <p:strVal val="#ppt_y"/>
                                          </p:val>
                                        </p:tav>
                                        <p:tav tm="100000">
                                          <p:val>
                                            <p:strVal val="#ppt_y"/>
                                          </p:val>
                                        </p:tav>
                                      </p:tavLst>
                                    </p:anim>
                                  </p:childTnLst>
                                </p:cTn>
                              </p:par>
                            </p:childTnLst>
                          </p:cTn>
                        </p:par>
                        <p:par>
                          <p:cTn id="49" fill="hold" nodeType="afterGroup">
                            <p:stCondLst>
                              <p:cond delay="2500"/>
                            </p:stCondLst>
                            <p:childTnLst>
                              <p:par>
                                <p:cTn id="50" presetID="2" presetClass="entr" presetSubtype="8" fill="hold" nodeType="afterEffect">
                                  <p:stCondLst>
                                    <p:cond delay="1000"/>
                                  </p:stCondLst>
                                  <p:childTnLst>
                                    <p:set>
                                      <p:cBhvr>
                                        <p:cTn id="51" dur="1" fill="hold">
                                          <p:stCondLst>
                                            <p:cond delay="0"/>
                                          </p:stCondLst>
                                        </p:cTn>
                                        <p:tgtEl>
                                          <p:spTgt spid="16395"/>
                                        </p:tgtEl>
                                        <p:attrNameLst>
                                          <p:attrName>style.visibility</p:attrName>
                                        </p:attrNameLst>
                                      </p:cBhvr>
                                      <p:to>
                                        <p:strVal val="visible"/>
                                      </p:to>
                                    </p:set>
                                    <p:anim calcmode="lin" valueType="num">
                                      <p:cBhvr additive="base">
                                        <p:cTn id="52" dur="500" fill="hold"/>
                                        <p:tgtEl>
                                          <p:spTgt spid="16395"/>
                                        </p:tgtEl>
                                        <p:attrNameLst>
                                          <p:attrName>ppt_x</p:attrName>
                                        </p:attrNameLst>
                                      </p:cBhvr>
                                      <p:tavLst>
                                        <p:tav tm="0">
                                          <p:val>
                                            <p:strVal val="0-#ppt_w/2"/>
                                          </p:val>
                                        </p:tav>
                                        <p:tav tm="100000">
                                          <p:val>
                                            <p:strVal val="#ppt_x"/>
                                          </p:val>
                                        </p:tav>
                                      </p:tavLst>
                                    </p:anim>
                                    <p:anim calcmode="lin" valueType="num">
                                      <p:cBhvr additive="base">
                                        <p:cTn id="53" dur="500" fill="hold"/>
                                        <p:tgtEl>
                                          <p:spTgt spid="16395"/>
                                        </p:tgtEl>
                                        <p:attrNameLst>
                                          <p:attrName>ppt_y</p:attrName>
                                        </p:attrNameLst>
                                      </p:cBhvr>
                                      <p:tavLst>
                                        <p:tav tm="0">
                                          <p:val>
                                            <p:strVal val="#ppt_y"/>
                                          </p:val>
                                        </p:tav>
                                        <p:tav tm="100000">
                                          <p:val>
                                            <p:strVal val="#ppt_y"/>
                                          </p:val>
                                        </p:tav>
                                      </p:tavLst>
                                    </p:anim>
                                  </p:childTnLst>
                                </p:cTn>
                              </p:par>
                            </p:childTnLst>
                          </p:cTn>
                        </p:par>
                        <p:par>
                          <p:cTn id="54" fill="hold" nodeType="afterGroup">
                            <p:stCondLst>
                              <p:cond delay="4000"/>
                            </p:stCondLst>
                            <p:childTnLst>
                              <p:par>
                                <p:cTn id="55" presetID="2" presetClass="entr" presetSubtype="8" fill="hold" nodeType="afterEffect">
                                  <p:stCondLst>
                                    <p:cond delay="0"/>
                                  </p:stCondLst>
                                  <p:childTnLst>
                                    <p:set>
                                      <p:cBhvr>
                                        <p:cTn id="56" dur="1" fill="hold">
                                          <p:stCondLst>
                                            <p:cond delay="0"/>
                                          </p:stCondLst>
                                        </p:cTn>
                                        <p:tgtEl>
                                          <p:spTgt spid="16403"/>
                                        </p:tgtEl>
                                        <p:attrNameLst>
                                          <p:attrName>style.visibility</p:attrName>
                                        </p:attrNameLst>
                                      </p:cBhvr>
                                      <p:to>
                                        <p:strVal val="visible"/>
                                      </p:to>
                                    </p:set>
                                    <p:anim calcmode="lin" valueType="num">
                                      <p:cBhvr additive="base">
                                        <p:cTn id="57" dur="500" fill="hold"/>
                                        <p:tgtEl>
                                          <p:spTgt spid="16403"/>
                                        </p:tgtEl>
                                        <p:attrNameLst>
                                          <p:attrName>ppt_x</p:attrName>
                                        </p:attrNameLst>
                                      </p:cBhvr>
                                      <p:tavLst>
                                        <p:tav tm="0">
                                          <p:val>
                                            <p:strVal val="0-#ppt_w/2"/>
                                          </p:val>
                                        </p:tav>
                                        <p:tav tm="100000">
                                          <p:val>
                                            <p:strVal val="#ppt_x"/>
                                          </p:val>
                                        </p:tav>
                                      </p:tavLst>
                                    </p:anim>
                                    <p:anim calcmode="lin" valueType="num">
                                      <p:cBhvr additive="base">
                                        <p:cTn id="58" dur="500" fill="hold"/>
                                        <p:tgtEl>
                                          <p:spTgt spid="16403"/>
                                        </p:tgtEl>
                                        <p:attrNameLst>
                                          <p:attrName>ppt_y</p:attrName>
                                        </p:attrNameLst>
                                      </p:cBhvr>
                                      <p:tavLst>
                                        <p:tav tm="0">
                                          <p:val>
                                            <p:strVal val="#ppt_y"/>
                                          </p:val>
                                        </p:tav>
                                        <p:tav tm="100000">
                                          <p:val>
                                            <p:strVal val="#ppt_y"/>
                                          </p:val>
                                        </p:tav>
                                      </p:tavLst>
                                    </p:anim>
                                  </p:childTnLst>
                                </p:cTn>
                              </p:par>
                            </p:childTnLst>
                          </p:cTn>
                        </p:par>
                        <p:par>
                          <p:cTn id="59" fill="hold" nodeType="afterGroup">
                            <p:stCondLst>
                              <p:cond delay="4500"/>
                            </p:stCondLst>
                            <p:childTnLst>
                              <p:par>
                                <p:cTn id="60" presetID="2" presetClass="entr" presetSubtype="8" fill="hold" nodeType="afterEffect">
                                  <p:stCondLst>
                                    <p:cond delay="0"/>
                                  </p:stCondLst>
                                  <p:childTnLst>
                                    <p:set>
                                      <p:cBhvr>
                                        <p:cTn id="61" dur="1" fill="hold">
                                          <p:stCondLst>
                                            <p:cond delay="0"/>
                                          </p:stCondLst>
                                        </p:cTn>
                                        <p:tgtEl>
                                          <p:spTgt spid="16397"/>
                                        </p:tgtEl>
                                        <p:attrNameLst>
                                          <p:attrName>style.visibility</p:attrName>
                                        </p:attrNameLst>
                                      </p:cBhvr>
                                      <p:to>
                                        <p:strVal val="visible"/>
                                      </p:to>
                                    </p:set>
                                    <p:anim calcmode="lin" valueType="num">
                                      <p:cBhvr additive="base">
                                        <p:cTn id="62" dur="500" fill="hold"/>
                                        <p:tgtEl>
                                          <p:spTgt spid="16397"/>
                                        </p:tgtEl>
                                        <p:attrNameLst>
                                          <p:attrName>ppt_x</p:attrName>
                                        </p:attrNameLst>
                                      </p:cBhvr>
                                      <p:tavLst>
                                        <p:tav tm="0">
                                          <p:val>
                                            <p:strVal val="0-#ppt_w/2"/>
                                          </p:val>
                                        </p:tav>
                                        <p:tav tm="100000">
                                          <p:val>
                                            <p:strVal val="#ppt_x"/>
                                          </p:val>
                                        </p:tav>
                                      </p:tavLst>
                                    </p:anim>
                                    <p:anim calcmode="lin" valueType="num">
                                      <p:cBhvr additive="base">
                                        <p:cTn id="63" dur="500" fill="hold"/>
                                        <p:tgtEl>
                                          <p:spTgt spid="16397"/>
                                        </p:tgtEl>
                                        <p:attrNameLst>
                                          <p:attrName>ppt_y</p:attrName>
                                        </p:attrNameLst>
                                      </p:cBhvr>
                                      <p:tavLst>
                                        <p:tav tm="0">
                                          <p:val>
                                            <p:strVal val="#ppt_y"/>
                                          </p:val>
                                        </p:tav>
                                        <p:tav tm="100000">
                                          <p:val>
                                            <p:strVal val="#ppt_y"/>
                                          </p:val>
                                        </p:tav>
                                      </p:tavLst>
                                    </p:anim>
                                  </p:childTnLst>
                                </p:cTn>
                              </p:par>
                            </p:childTnLst>
                          </p:cTn>
                        </p:par>
                        <p:par>
                          <p:cTn id="64" fill="hold" nodeType="afterGroup">
                            <p:stCondLst>
                              <p:cond delay="5000"/>
                            </p:stCondLst>
                            <p:childTnLst>
                              <p:par>
                                <p:cTn id="65" presetID="2" presetClass="entr" presetSubtype="8" fill="hold" nodeType="afterEffect">
                                  <p:stCondLst>
                                    <p:cond delay="0"/>
                                  </p:stCondLst>
                                  <p:childTnLst>
                                    <p:set>
                                      <p:cBhvr>
                                        <p:cTn id="66" dur="1" fill="hold">
                                          <p:stCondLst>
                                            <p:cond delay="0"/>
                                          </p:stCondLst>
                                        </p:cTn>
                                        <p:tgtEl>
                                          <p:spTgt spid="16398"/>
                                        </p:tgtEl>
                                        <p:attrNameLst>
                                          <p:attrName>style.visibility</p:attrName>
                                        </p:attrNameLst>
                                      </p:cBhvr>
                                      <p:to>
                                        <p:strVal val="visible"/>
                                      </p:to>
                                    </p:set>
                                    <p:anim calcmode="lin" valueType="num">
                                      <p:cBhvr additive="base">
                                        <p:cTn id="67" dur="500" fill="hold"/>
                                        <p:tgtEl>
                                          <p:spTgt spid="16398"/>
                                        </p:tgtEl>
                                        <p:attrNameLst>
                                          <p:attrName>ppt_x</p:attrName>
                                        </p:attrNameLst>
                                      </p:cBhvr>
                                      <p:tavLst>
                                        <p:tav tm="0">
                                          <p:val>
                                            <p:strVal val="0-#ppt_w/2"/>
                                          </p:val>
                                        </p:tav>
                                        <p:tav tm="100000">
                                          <p:val>
                                            <p:strVal val="#ppt_x"/>
                                          </p:val>
                                        </p:tav>
                                      </p:tavLst>
                                    </p:anim>
                                    <p:anim calcmode="lin" valueType="num">
                                      <p:cBhvr additive="base">
                                        <p:cTn id="68" dur="500" fill="hold"/>
                                        <p:tgtEl>
                                          <p:spTgt spid="16398"/>
                                        </p:tgtEl>
                                        <p:attrNameLst>
                                          <p:attrName>ppt_y</p:attrName>
                                        </p:attrNameLst>
                                      </p:cBhvr>
                                      <p:tavLst>
                                        <p:tav tm="0">
                                          <p:val>
                                            <p:strVal val="#ppt_y"/>
                                          </p:val>
                                        </p:tav>
                                        <p:tav tm="100000">
                                          <p:val>
                                            <p:strVal val="#ppt_y"/>
                                          </p:val>
                                        </p:tav>
                                      </p:tavLst>
                                    </p:anim>
                                  </p:childTnLst>
                                </p:cTn>
                              </p:par>
                            </p:childTnLst>
                          </p:cTn>
                        </p:par>
                        <p:par>
                          <p:cTn id="69" fill="hold" nodeType="afterGroup">
                            <p:stCondLst>
                              <p:cond delay="5500"/>
                            </p:stCondLst>
                            <p:childTnLst>
                              <p:par>
                                <p:cTn id="70" presetID="2" presetClass="entr" presetSubtype="8" fill="hold" nodeType="afterEffect">
                                  <p:stCondLst>
                                    <p:cond delay="0"/>
                                  </p:stCondLst>
                                  <p:childTnLst>
                                    <p:set>
                                      <p:cBhvr>
                                        <p:cTn id="71" dur="1" fill="hold">
                                          <p:stCondLst>
                                            <p:cond delay="0"/>
                                          </p:stCondLst>
                                        </p:cTn>
                                        <p:tgtEl>
                                          <p:spTgt spid="16399"/>
                                        </p:tgtEl>
                                        <p:attrNameLst>
                                          <p:attrName>style.visibility</p:attrName>
                                        </p:attrNameLst>
                                      </p:cBhvr>
                                      <p:to>
                                        <p:strVal val="visible"/>
                                      </p:to>
                                    </p:set>
                                    <p:anim calcmode="lin" valueType="num">
                                      <p:cBhvr additive="base">
                                        <p:cTn id="72" dur="500" fill="hold"/>
                                        <p:tgtEl>
                                          <p:spTgt spid="16399"/>
                                        </p:tgtEl>
                                        <p:attrNameLst>
                                          <p:attrName>ppt_x</p:attrName>
                                        </p:attrNameLst>
                                      </p:cBhvr>
                                      <p:tavLst>
                                        <p:tav tm="0">
                                          <p:val>
                                            <p:strVal val="0-#ppt_w/2"/>
                                          </p:val>
                                        </p:tav>
                                        <p:tav tm="100000">
                                          <p:val>
                                            <p:strVal val="#ppt_x"/>
                                          </p:val>
                                        </p:tav>
                                      </p:tavLst>
                                    </p:anim>
                                    <p:anim calcmode="lin" valueType="num">
                                      <p:cBhvr additive="base">
                                        <p:cTn id="73" dur="500" fill="hold"/>
                                        <p:tgtEl>
                                          <p:spTgt spid="16399"/>
                                        </p:tgtEl>
                                        <p:attrNameLst>
                                          <p:attrName>ppt_y</p:attrName>
                                        </p:attrNameLst>
                                      </p:cBhvr>
                                      <p:tavLst>
                                        <p:tav tm="0">
                                          <p:val>
                                            <p:strVal val="#ppt_y"/>
                                          </p:val>
                                        </p:tav>
                                        <p:tav tm="100000">
                                          <p:val>
                                            <p:strVal val="#ppt_y"/>
                                          </p:val>
                                        </p:tav>
                                      </p:tavLst>
                                    </p:anim>
                                  </p:childTnLst>
                                </p:cTn>
                              </p:par>
                            </p:childTnLst>
                          </p:cTn>
                        </p:par>
                        <p:par>
                          <p:cTn id="74" fill="hold" nodeType="afterGroup">
                            <p:stCondLst>
                              <p:cond delay="6000"/>
                            </p:stCondLst>
                            <p:childTnLst>
                              <p:par>
                                <p:cTn id="75" presetID="2" presetClass="entr" presetSubtype="8" fill="hold" nodeType="afterEffect">
                                  <p:stCondLst>
                                    <p:cond delay="1000"/>
                                  </p:stCondLst>
                                  <p:childTnLst>
                                    <p:set>
                                      <p:cBhvr>
                                        <p:cTn id="76" dur="1" fill="hold">
                                          <p:stCondLst>
                                            <p:cond delay="0"/>
                                          </p:stCondLst>
                                        </p:cTn>
                                        <p:tgtEl>
                                          <p:spTgt spid="16404"/>
                                        </p:tgtEl>
                                        <p:attrNameLst>
                                          <p:attrName>style.visibility</p:attrName>
                                        </p:attrNameLst>
                                      </p:cBhvr>
                                      <p:to>
                                        <p:strVal val="visible"/>
                                      </p:to>
                                    </p:set>
                                    <p:anim calcmode="lin" valueType="num">
                                      <p:cBhvr additive="base">
                                        <p:cTn id="77" dur="500" fill="hold"/>
                                        <p:tgtEl>
                                          <p:spTgt spid="16404"/>
                                        </p:tgtEl>
                                        <p:attrNameLst>
                                          <p:attrName>ppt_x</p:attrName>
                                        </p:attrNameLst>
                                      </p:cBhvr>
                                      <p:tavLst>
                                        <p:tav tm="0">
                                          <p:val>
                                            <p:strVal val="0-#ppt_w/2"/>
                                          </p:val>
                                        </p:tav>
                                        <p:tav tm="100000">
                                          <p:val>
                                            <p:strVal val="#ppt_x"/>
                                          </p:val>
                                        </p:tav>
                                      </p:tavLst>
                                    </p:anim>
                                    <p:anim calcmode="lin" valueType="num">
                                      <p:cBhvr additive="base">
                                        <p:cTn id="78" dur="500" fill="hold"/>
                                        <p:tgtEl>
                                          <p:spTgt spid="16404"/>
                                        </p:tgtEl>
                                        <p:attrNameLst>
                                          <p:attrName>ppt_y</p:attrName>
                                        </p:attrNameLst>
                                      </p:cBhvr>
                                      <p:tavLst>
                                        <p:tav tm="0">
                                          <p:val>
                                            <p:strVal val="#ppt_y"/>
                                          </p:val>
                                        </p:tav>
                                        <p:tav tm="100000">
                                          <p:val>
                                            <p:strVal val="#ppt_y"/>
                                          </p:val>
                                        </p:tav>
                                      </p:tavLst>
                                    </p:anim>
                                  </p:childTnLst>
                                </p:cTn>
                              </p:par>
                            </p:childTnLst>
                          </p:cTn>
                        </p:par>
                        <p:par>
                          <p:cTn id="79" fill="hold" nodeType="afterGroup">
                            <p:stCondLst>
                              <p:cond delay="7500"/>
                            </p:stCondLst>
                            <p:childTnLst>
                              <p:par>
                                <p:cTn id="80" presetID="2" presetClass="entr" presetSubtype="8" fill="hold" nodeType="afterEffect">
                                  <p:stCondLst>
                                    <p:cond delay="0"/>
                                  </p:stCondLst>
                                  <p:childTnLst>
                                    <p:set>
                                      <p:cBhvr>
                                        <p:cTn id="81" dur="1" fill="hold">
                                          <p:stCondLst>
                                            <p:cond delay="0"/>
                                          </p:stCondLst>
                                        </p:cTn>
                                        <p:tgtEl>
                                          <p:spTgt spid="16394"/>
                                        </p:tgtEl>
                                        <p:attrNameLst>
                                          <p:attrName>style.visibility</p:attrName>
                                        </p:attrNameLst>
                                      </p:cBhvr>
                                      <p:to>
                                        <p:strVal val="visible"/>
                                      </p:to>
                                    </p:set>
                                    <p:anim calcmode="lin" valueType="num">
                                      <p:cBhvr additive="base">
                                        <p:cTn id="82" dur="500" fill="hold"/>
                                        <p:tgtEl>
                                          <p:spTgt spid="16394"/>
                                        </p:tgtEl>
                                        <p:attrNameLst>
                                          <p:attrName>ppt_x</p:attrName>
                                        </p:attrNameLst>
                                      </p:cBhvr>
                                      <p:tavLst>
                                        <p:tav tm="0">
                                          <p:val>
                                            <p:strVal val="0-#ppt_w/2"/>
                                          </p:val>
                                        </p:tav>
                                        <p:tav tm="100000">
                                          <p:val>
                                            <p:strVal val="#ppt_x"/>
                                          </p:val>
                                        </p:tav>
                                      </p:tavLst>
                                    </p:anim>
                                    <p:anim calcmode="lin" valueType="num">
                                      <p:cBhvr additive="base">
                                        <p:cTn id="83" dur="500" fill="hold"/>
                                        <p:tgtEl>
                                          <p:spTgt spid="16394"/>
                                        </p:tgtEl>
                                        <p:attrNameLst>
                                          <p:attrName>ppt_y</p:attrName>
                                        </p:attrNameLst>
                                      </p:cBhvr>
                                      <p:tavLst>
                                        <p:tav tm="0">
                                          <p:val>
                                            <p:strVal val="#ppt_y"/>
                                          </p:val>
                                        </p:tav>
                                        <p:tav tm="100000">
                                          <p:val>
                                            <p:strVal val="#ppt_y"/>
                                          </p:val>
                                        </p:tav>
                                      </p:tavLst>
                                    </p:anim>
                                  </p:childTnLst>
                                </p:cTn>
                              </p:par>
                            </p:childTnLst>
                          </p:cTn>
                        </p:par>
                        <p:par>
                          <p:cTn id="84" fill="hold" nodeType="afterGroup">
                            <p:stCondLst>
                              <p:cond delay="8000"/>
                            </p:stCondLst>
                            <p:childTnLst>
                              <p:par>
                                <p:cTn id="85" presetID="2" presetClass="entr" presetSubtype="8" fill="hold" nodeType="afterEffect">
                                  <p:stCondLst>
                                    <p:cond delay="1000"/>
                                  </p:stCondLst>
                                  <p:childTnLst>
                                    <p:set>
                                      <p:cBhvr>
                                        <p:cTn id="86" dur="1" fill="hold">
                                          <p:stCondLst>
                                            <p:cond delay="0"/>
                                          </p:stCondLst>
                                        </p:cTn>
                                        <p:tgtEl>
                                          <p:spTgt spid="16405"/>
                                        </p:tgtEl>
                                        <p:attrNameLst>
                                          <p:attrName>style.visibility</p:attrName>
                                        </p:attrNameLst>
                                      </p:cBhvr>
                                      <p:to>
                                        <p:strVal val="visible"/>
                                      </p:to>
                                    </p:set>
                                    <p:anim calcmode="lin" valueType="num">
                                      <p:cBhvr additive="base">
                                        <p:cTn id="87" dur="500" fill="hold"/>
                                        <p:tgtEl>
                                          <p:spTgt spid="16405"/>
                                        </p:tgtEl>
                                        <p:attrNameLst>
                                          <p:attrName>ppt_x</p:attrName>
                                        </p:attrNameLst>
                                      </p:cBhvr>
                                      <p:tavLst>
                                        <p:tav tm="0">
                                          <p:val>
                                            <p:strVal val="0-#ppt_w/2"/>
                                          </p:val>
                                        </p:tav>
                                        <p:tav tm="100000">
                                          <p:val>
                                            <p:strVal val="#ppt_x"/>
                                          </p:val>
                                        </p:tav>
                                      </p:tavLst>
                                    </p:anim>
                                    <p:anim calcmode="lin" valueType="num">
                                      <p:cBhvr additive="base">
                                        <p:cTn id="88" dur="500" fill="hold"/>
                                        <p:tgtEl>
                                          <p:spTgt spid="16405"/>
                                        </p:tgtEl>
                                        <p:attrNameLst>
                                          <p:attrName>ppt_y</p:attrName>
                                        </p:attrNameLst>
                                      </p:cBhvr>
                                      <p:tavLst>
                                        <p:tav tm="0">
                                          <p:val>
                                            <p:strVal val="#ppt_y"/>
                                          </p:val>
                                        </p:tav>
                                        <p:tav tm="100000">
                                          <p:val>
                                            <p:strVal val="#ppt_y"/>
                                          </p:val>
                                        </p:tav>
                                      </p:tavLst>
                                    </p:anim>
                                  </p:childTnLst>
                                </p:cTn>
                              </p:par>
                            </p:childTnLst>
                          </p:cTn>
                        </p:par>
                        <p:par>
                          <p:cTn id="89" fill="hold" nodeType="afterGroup">
                            <p:stCondLst>
                              <p:cond delay="9500"/>
                            </p:stCondLst>
                            <p:childTnLst>
                              <p:par>
                                <p:cTn id="90" presetID="2" presetClass="entr" presetSubtype="8" fill="hold" nodeType="afterEffect">
                                  <p:stCondLst>
                                    <p:cond delay="0"/>
                                  </p:stCondLst>
                                  <p:childTnLst>
                                    <p:set>
                                      <p:cBhvr>
                                        <p:cTn id="91" dur="1" fill="hold">
                                          <p:stCondLst>
                                            <p:cond delay="0"/>
                                          </p:stCondLst>
                                        </p:cTn>
                                        <p:tgtEl>
                                          <p:spTgt spid="16400"/>
                                        </p:tgtEl>
                                        <p:attrNameLst>
                                          <p:attrName>style.visibility</p:attrName>
                                        </p:attrNameLst>
                                      </p:cBhvr>
                                      <p:to>
                                        <p:strVal val="visible"/>
                                      </p:to>
                                    </p:set>
                                    <p:anim calcmode="lin" valueType="num">
                                      <p:cBhvr additive="base">
                                        <p:cTn id="92" dur="500" fill="hold"/>
                                        <p:tgtEl>
                                          <p:spTgt spid="16400"/>
                                        </p:tgtEl>
                                        <p:attrNameLst>
                                          <p:attrName>ppt_x</p:attrName>
                                        </p:attrNameLst>
                                      </p:cBhvr>
                                      <p:tavLst>
                                        <p:tav tm="0">
                                          <p:val>
                                            <p:strVal val="0-#ppt_w/2"/>
                                          </p:val>
                                        </p:tav>
                                        <p:tav tm="100000">
                                          <p:val>
                                            <p:strVal val="#ppt_x"/>
                                          </p:val>
                                        </p:tav>
                                      </p:tavLst>
                                    </p:anim>
                                    <p:anim calcmode="lin" valueType="num">
                                      <p:cBhvr additive="base">
                                        <p:cTn id="93" dur="500" fill="hold"/>
                                        <p:tgtEl>
                                          <p:spTgt spid="16400"/>
                                        </p:tgtEl>
                                        <p:attrNameLst>
                                          <p:attrName>ppt_y</p:attrName>
                                        </p:attrNameLst>
                                      </p:cBhvr>
                                      <p:tavLst>
                                        <p:tav tm="0">
                                          <p:val>
                                            <p:strVal val="#ppt_y"/>
                                          </p:val>
                                        </p:tav>
                                        <p:tav tm="100000">
                                          <p:val>
                                            <p:strVal val="#ppt_y"/>
                                          </p:val>
                                        </p:tav>
                                      </p:tavLst>
                                    </p:anim>
                                  </p:childTnLst>
                                </p:cTn>
                              </p:par>
                            </p:childTnLst>
                          </p:cTn>
                        </p:par>
                        <p:par>
                          <p:cTn id="94" fill="hold" nodeType="afterGroup">
                            <p:stCondLst>
                              <p:cond delay="10000"/>
                            </p:stCondLst>
                            <p:childTnLst>
                              <p:par>
                                <p:cTn id="95" presetID="2" presetClass="entr" presetSubtype="8" fill="hold" nodeType="afterEffect">
                                  <p:stCondLst>
                                    <p:cond delay="1000"/>
                                  </p:stCondLst>
                                  <p:childTnLst>
                                    <p:set>
                                      <p:cBhvr>
                                        <p:cTn id="96" dur="1" fill="hold">
                                          <p:stCondLst>
                                            <p:cond delay="0"/>
                                          </p:stCondLst>
                                        </p:cTn>
                                        <p:tgtEl>
                                          <p:spTgt spid="16406"/>
                                        </p:tgtEl>
                                        <p:attrNameLst>
                                          <p:attrName>style.visibility</p:attrName>
                                        </p:attrNameLst>
                                      </p:cBhvr>
                                      <p:to>
                                        <p:strVal val="visible"/>
                                      </p:to>
                                    </p:set>
                                    <p:anim calcmode="lin" valueType="num">
                                      <p:cBhvr additive="base">
                                        <p:cTn id="97" dur="500" fill="hold"/>
                                        <p:tgtEl>
                                          <p:spTgt spid="16406"/>
                                        </p:tgtEl>
                                        <p:attrNameLst>
                                          <p:attrName>ppt_x</p:attrName>
                                        </p:attrNameLst>
                                      </p:cBhvr>
                                      <p:tavLst>
                                        <p:tav tm="0">
                                          <p:val>
                                            <p:strVal val="0-#ppt_w/2"/>
                                          </p:val>
                                        </p:tav>
                                        <p:tav tm="100000">
                                          <p:val>
                                            <p:strVal val="#ppt_x"/>
                                          </p:val>
                                        </p:tav>
                                      </p:tavLst>
                                    </p:anim>
                                    <p:anim calcmode="lin" valueType="num">
                                      <p:cBhvr additive="base">
                                        <p:cTn id="98" dur="500" fill="hold"/>
                                        <p:tgtEl>
                                          <p:spTgt spid="16406"/>
                                        </p:tgtEl>
                                        <p:attrNameLst>
                                          <p:attrName>ppt_y</p:attrName>
                                        </p:attrNameLst>
                                      </p:cBhvr>
                                      <p:tavLst>
                                        <p:tav tm="0">
                                          <p:val>
                                            <p:strVal val="#ppt_y"/>
                                          </p:val>
                                        </p:tav>
                                        <p:tav tm="100000">
                                          <p:val>
                                            <p:strVal val="#ppt_y"/>
                                          </p:val>
                                        </p:tav>
                                      </p:tavLst>
                                    </p:anim>
                                  </p:childTnLst>
                                </p:cTn>
                              </p:par>
                            </p:childTnLst>
                          </p:cTn>
                        </p:par>
                        <p:par>
                          <p:cTn id="99" fill="hold" nodeType="afterGroup">
                            <p:stCondLst>
                              <p:cond delay="11500"/>
                            </p:stCondLst>
                            <p:childTnLst>
                              <p:par>
                                <p:cTn id="100" presetID="2" presetClass="entr" presetSubtype="8" fill="hold" nodeType="afterEffect">
                                  <p:stCondLst>
                                    <p:cond delay="0"/>
                                  </p:stCondLst>
                                  <p:childTnLst>
                                    <p:set>
                                      <p:cBhvr>
                                        <p:cTn id="101" dur="1" fill="hold">
                                          <p:stCondLst>
                                            <p:cond delay="0"/>
                                          </p:stCondLst>
                                        </p:cTn>
                                        <p:tgtEl>
                                          <p:spTgt spid="16401"/>
                                        </p:tgtEl>
                                        <p:attrNameLst>
                                          <p:attrName>style.visibility</p:attrName>
                                        </p:attrNameLst>
                                      </p:cBhvr>
                                      <p:to>
                                        <p:strVal val="visible"/>
                                      </p:to>
                                    </p:set>
                                    <p:anim calcmode="lin" valueType="num">
                                      <p:cBhvr additive="base">
                                        <p:cTn id="102" dur="500" fill="hold"/>
                                        <p:tgtEl>
                                          <p:spTgt spid="16401"/>
                                        </p:tgtEl>
                                        <p:attrNameLst>
                                          <p:attrName>ppt_x</p:attrName>
                                        </p:attrNameLst>
                                      </p:cBhvr>
                                      <p:tavLst>
                                        <p:tav tm="0">
                                          <p:val>
                                            <p:strVal val="0-#ppt_w/2"/>
                                          </p:val>
                                        </p:tav>
                                        <p:tav tm="100000">
                                          <p:val>
                                            <p:strVal val="#ppt_x"/>
                                          </p:val>
                                        </p:tav>
                                      </p:tavLst>
                                    </p:anim>
                                    <p:anim calcmode="lin" valueType="num">
                                      <p:cBhvr additive="base">
                                        <p:cTn id="103" dur="500" fill="hold"/>
                                        <p:tgtEl>
                                          <p:spTgt spid="1640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bldLvl="2" autoUpdateAnimBg="0"/>
      <p:bldP spid="16394" grpId="0" autoUpdateAnimBg="0"/>
      <p:bldP spid="16400" grpId="0" autoUpdateAnimBg="0"/>
      <p:bldP spid="16401" grpId="0" autoUpdateAnimBg="0"/>
      <p:bldP spid="16407" grpId="0" build="p" bldLvl="2" autoUpdateAnimBg="0"/>
      <p:bldP spid="16410" grpId="0" build="p" bldLvl="2"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71D24EE0-9ABE-91D1-B23F-6F29A4167AA0}"/>
              </a:ext>
            </a:extLst>
          </p:cNvPr>
          <p:cNvSpPr>
            <a:spLocks noGrp="1"/>
          </p:cNvSpPr>
          <p:nvPr>
            <p:ph type="ftr" sz="quarter" idx="11"/>
          </p:nvPr>
        </p:nvSpPr>
        <p:spPr/>
        <p:txBody>
          <a:bodyPr/>
          <a:lstStyle/>
          <a:p>
            <a:r>
              <a:rPr lang="en-US" altLang="en-US"/>
              <a:t>Lindsey Wood, liw2, 022423830</a:t>
            </a:r>
          </a:p>
        </p:txBody>
      </p:sp>
      <p:sp>
        <p:nvSpPr>
          <p:cNvPr id="3" name="Slide Number Placeholder 5">
            <a:extLst>
              <a:ext uri="{FF2B5EF4-FFF2-40B4-BE49-F238E27FC236}">
                <a16:creationId xmlns:a16="http://schemas.microsoft.com/office/drawing/2014/main" id="{9FA9FFA9-5301-4C88-8EBC-5F01CDE33D5F}"/>
              </a:ext>
            </a:extLst>
          </p:cNvPr>
          <p:cNvSpPr>
            <a:spLocks noGrp="1"/>
          </p:cNvSpPr>
          <p:nvPr>
            <p:ph type="sldNum" sz="quarter" idx="12"/>
          </p:nvPr>
        </p:nvSpPr>
        <p:spPr/>
        <p:txBody>
          <a:bodyPr/>
          <a:lstStyle/>
          <a:p>
            <a:fld id="{5D7A95E3-871E-4EDC-B748-2CD072E1BEA8}" type="slidenum">
              <a:rPr lang="en-US" altLang="en-US"/>
              <a:pPr/>
              <a:t>5</a:t>
            </a:fld>
            <a:endParaRPr lang="en-US" altLang="en-US"/>
          </a:p>
        </p:txBody>
      </p:sp>
      <p:sp>
        <p:nvSpPr>
          <p:cNvPr id="15362" name="Rectangle 2">
            <a:extLst>
              <a:ext uri="{FF2B5EF4-FFF2-40B4-BE49-F238E27FC236}">
                <a16:creationId xmlns:a16="http://schemas.microsoft.com/office/drawing/2014/main" id="{899C3437-BEF5-2D8C-9404-B7711913CA13}"/>
              </a:ext>
            </a:extLst>
          </p:cNvPr>
          <p:cNvSpPr>
            <a:spLocks noGrp="1" noChangeArrowheads="1"/>
          </p:cNvSpPr>
          <p:nvPr>
            <p:ph type="title"/>
          </p:nvPr>
        </p:nvSpPr>
        <p:spPr/>
        <p:txBody>
          <a:bodyPr/>
          <a:lstStyle/>
          <a:p>
            <a:r>
              <a:rPr lang="en-GB" altLang="en-US"/>
              <a:t>Classification</a:t>
            </a:r>
          </a:p>
        </p:txBody>
      </p:sp>
      <p:graphicFrame>
        <p:nvGraphicFramePr>
          <p:cNvPr id="15363" name="Object 3">
            <a:extLst>
              <a:ext uri="{FF2B5EF4-FFF2-40B4-BE49-F238E27FC236}">
                <a16:creationId xmlns:a16="http://schemas.microsoft.com/office/drawing/2014/main" id="{6EADD553-CC02-B24B-9E32-F49C101831FF}"/>
              </a:ext>
            </a:extLst>
          </p:cNvPr>
          <p:cNvGraphicFramePr>
            <a:graphicFrameLocks noChangeAspect="1"/>
          </p:cNvGraphicFramePr>
          <p:nvPr>
            <p:ph type="tbl" idx="1"/>
          </p:nvPr>
        </p:nvGraphicFramePr>
        <p:xfrm>
          <a:off x="704850" y="2028825"/>
          <a:ext cx="7761288" cy="4568825"/>
        </p:xfrm>
        <a:graphic>
          <a:graphicData uri="http://schemas.openxmlformats.org/presentationml/2006/ole">
            <mc:AlternateContent xmlns:mc="http://schemas.openxmlformats.org/markup-compatibility/2006">
              <mc:Choice xmlns:v="urn:schemas-microsoft-com:vml" Requires="v">
                <p:oleObj name="Document" r:id="rId3" imgW="7764120" imgH="4572000" progId="Word.Document.8">
                  <p:embed/>
                </p:oleObj>
              </mc:Choice>
              <mc:Fallback>
                <p:oleObj name="Document" r:id="rId3" imgW="7764120" imgH="4572000" progId="Word.Document.8">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4850" y="2028825"/>
                        <a:ext cx="7761288" cy="4568825"/>
                      </a:xfrm>
                      <a:prstGeom prst="rect">
                        <a:avLst/>
                      </a:prstGeom>
                      <a:ln>
                        <a:noFill/>
                      </a:ln>
                      <a:extLs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spd="med">
    <p:cover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53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Footer Placeholder 5">
            <a:extLst>
              <a:ext uri="{FF2B5EF4-FFF2-40B4-BE49-F238E27FC236}">
                <a16:creationId xmlns:a16="http://schemas.microsoft.com/office/drawing/2014/main" id="{4F90C12E-EEFE-2275-261E-F3415D417695}"/>
              </a:ext>
            </a:extLst>
          </p:cNvPr>
          <p:cNvSpPr>
            <a:spLocks noGrp="1"/>
          </p:cNvSpPr>
          <p:nvPr>
            <p:ph type="ftr" sz="quarter" idx="11"/>
          </p:nvPr>
        </p:nvSpPr>
        <p:spPr/>
        <p:txBody>
          <a:bodyPr/>
          <a:lstStyle/>
          <a:p>
            <a:r>
              <a:rPr lang="en-US" altLang="en-US"/>
              <a:t>Lindsey Wood, liw2, 022423830</a:t>
            </a:r>
          </a:p>
        </p:txBody>
      </p:sp>
      <p:sp>
        <p:nvSpPr>
          <p:cNvPr id="3" name="Slide Number Placeholder 6">
            <a:extLst>
              <a:ext uri="{FF2B5EF4-FFF2-40B4-BE49-F238E27FC236}">
                <a16:creationId xmlns:a16="http://schemas.microsoft.com/office/drawing/2014/main" id="{89AEF3E0-8B27-662A-5CA7-64CCD6BA39D0}"/>
              </a:ext>
            </a:extLst>
          </p:cNvPr>
          <p:cNvSpPr>
            <a:spLocks noGrp="1"/>
          </p:cNvSpPr>
          <p:nvPr>
            <p:ph type="sldNum" sz="quarter" idx="12"/>
          </p:nvPr>
        </p:nvSpPr>
        <p:spPr/>
        <p:txBody>
          <a:bodyPr/>
          <a:lstStyle/>
          <a:p>
            <a:fld id="{1E3A8DD2-282D-4B45-AAB3-31EAFFECCDF2}" type="slidenum">
              <a:rPr lang="en-US" altLang="en-US"/>
              <a:pPr/>
              <a:t>6</a:t>
            </a:fld>
            <a:endParaRPr lang="en-US" altLang="en-US"/>
          </a:p>
        </p:txBody>
      </p:sp>
      <p:sp>
        <p:nvSpPr>
          <p:cNvPr id="17410" name="Rectangle 2">
            <a:extLst>
              <a:ext uri="{FF2B5EF4-FFF2-40B4-BE49-F238E27FC236}">
                <a16:creationId xmlns:a16="http://schemas.microsoft.com/office/drawing/2014/main" id="{4C775264-07D0-0B6A-D247-DD6E5A4038FE}"/>
              </a:ext>
            </a:extLst>
          </p:cNvPr>
          <p:cNvSpPr>
            <a:spLocks noGrp="1" noChangeArrowheads="1"/>
          </p:cNvSpPr>
          <p:nvPr>
            <p:ph type="title"/>
          </p:nvPr>
        </p:nvSpPr>
        <p:spPr/>
        <p:txBody>
          <a:bodyPr/>
          <a:lstStyle/>
          <a:p>
            <a:r>
              <a:rPr lang="en-GB" altLang="en-US"/>
              <a:t>Further Classification</a:t>
            </a:r>
          </a:p>
        </p:txBody>
      </p:sp>
      <p:sp>
        <p:nvSpPr>
          <p:cNvPr id="17411" name="Rectangle 3">
            <a:extLst>
              <a:ext uri="{FF2B5EF4-FFF2-40B4-BE49-F238E27FC236}">
                <a16:creationId xmlns:a16="http://schemas.microsoft.com/office/drawing/2014/main" id="{B3C3621B-6D82-D9CC-E446-364388B41936}"/>
              </a:ext>
            </a:extLst>
          </p:cNvPr>
          <p:cNvSpPr>
            <a:spLocks noGrp="1" noChangeArrowheads="1"/>
          </p:cNvSpPr>
          <p:nvPr>
            <p:ph type="body" sz="half" idx="1"/>
          </p:nvPr>
        </p:nvSpPr>
        <p:spPr/>
        <p:txBody>
          <a:bodyPr/>
          <a:lstStyle/>
          <a:p>
            <a:r>
              <a:rPr lang="en-GB" altLang="en-US" sz="2800">
                <a:solidFill>
                  <a:srgbClr val="000099"/>
                </a:solidFill>
              </a:rPr>
              <a:t>Bay Dunes eg. Studland</a:t>
            </a:r>
          </a:p>
          <a:p>
            <a:r>
              <a:rPr lang="en-GB" altLang="en-US" sz="2800">
                <a:solidFill>
                  <a:srgbClr val="000099"/>
                </a:solidFill>
              </a:rPr>
              <a:t>Spit Dunes eg. Ynyslas, see right</a:t>
            </a:r>
          </a:p>
          <a:p>
            <a:r>
              <a:rPr lang="en-GB" altLang="en-US" sz="2800">
                <a:solidFill>
                  <a:srgbClr val="000099"/>
                </a:solidFill>
              </a:rPr>
              <a:t>Hindshore Dunes eg. Merthyr Mawr</a:t>
            </a:r>
          </a:p>
          <a:p>
            <a:r>
              <a:rPr lang="en-GB" altLang="en-US" sz="2800">
                <a:solidFill>
                  <a:srgbClr val="000099"/>
                </a:solidFill>
              </a:rPr>
              <a:t>Ness or Forland Dunes eg. Tentsmuir</a:t>
            </a:r>
          </a:p>
        </p:txBody>
      </p:sp>
      <p:sp>
        <p:nvSpPr>
          <p:cNvPr id="17412" name="Rectangle 4">
            <a:extLst>
              <a:ext uri="{FF2B5EF4-FFF2-40B4-BE49-F238E27FC236}">
                <a16:creationId xmlns:a16="http://schemas.microsoft.com/office/drawing/2014/main" id="{DF2BAF60-F38E-77FA-B2C1-9016F467CB47}"/>
              </a:ext>
            </a:extLst>
          </p:cNvPr>
          <p:cNvSpPr>
            <a:spLocks noGrp="1" noChangeArrowheads="1"/>
          </p:cNvSpPr>
          <p:nvPr>
            <p:ph type="body" sz="half" idx="2"/>
          </p:nvPr>
        </p:nvSpPr>
        <p:spPr>
          <a:xfrm>
            <a:off x="4648200" y="1981200"/>
            <a:ext cx="3810000" cy="914400"/>
          </a:xfrm>
        </p:spPr>
        <p:txBody>
          <a:bodyPr/>
          <a:lstStyle/>
          <a:p>
            <a:r>
              <a:rPr lang="en-GB" altLang="en-US" sz="2800">
                <a:solidFill>
                  <a:srgbClr val="000099"/>
                </a:solidFill>
              </a:rPr>
              <a:t>Offshore Island Dunes eg. Scott Head</a:t>
            </a:r>
          </a:p>
        </p:txBody>
      </p:sp>
      <p:graphicFrame>
        <p:nvGraphicFramePr>
          <p:cNvPr id="17413" name="Object 5">
            <a:extLst>
              <a:ext uri="{FF2B5EF4-FFF2-40B4-BE49-F238E27FC236}">
                <a16:creationId xmlns:a16="http://schemas.microsoft.com/office/drawing/2014/main" id="{B48E44C8-2669-B2B7-6EAA-E5088B92B6AE}"/>
              </a:ext>
            </a:extLst>
          </p:cNvPr>
          <p:cNvGraphicFramePr>
            <a:graphicFrameLocks noChangeAspect="1"/>
          </p:cNvGraphicFramePr>
          <p:nvPr/>
        </p:nvGraphicFramePr>
        <p:xfrm>
          <a:off x="4724400" y="3352800"/>
          <a:ext cx="2809875" cy="2117725"/>
        </p:xfrm>
        <a:graphic>
          <a:graphicData uri="http://schemas.openxmlformats.org/presentationml/2006/ole">
            <mc:AlternateContent xmlns:mc="http://schemas.openxmlformats.org/markup-compatibility/2006">
              <mc:Choice xmlns:v="urn:schemas-microsoft-com:vml" Requires="v">
                <p:oleObj name="Document" r:id="rId3" imgW="1896120" imgH="1428840" progId="Word.Document.8">
                  <p:embed/>
                </p:oleObj>
              </mc:Choice>
              <mc:Fallback>
                <p:oleObj name="Document" r:id="rId3" imgW="1896120" imgH="1428840" progId="Word.Document.8">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4400" y="3352800"/>
                        <a:ext cx="2809875" cy="2117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7414" name="Text Box 6">
            <a:extLst>
              <a:ext uri="{FF2B5EF4-FFF2-40B4-BE49-F238E27FC236}">
                <a16:creationId xmlns:a16="http://schemas.microsoft.com/office/drawing/2014/main" id="{376FCF83-3B78-E2C2-18AE-54D02C6B1997}"/>
              </a:ext>
            </a:extLst>
          </p:cNvPr>
          <p:cNvSpPr txBox="1">
            <a:spLocks noChangeArrowheads="1"/>
          </p:cNvSpPr>
          <p:nvPr/>
        </p:nvSpPr>
        <p:spPr bwMode="auto">
          <a:xfrm>
            <a:off x="4648200" y="5486400"/>
            <a:ext cx="35052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1600"/>
              <a:t>http://www.bbc.co.uk/wales/mid/fun/wallpaper/pages/ynyslas_sand_dunes.shtml</a:t>
            </a:r>
            <a:endParaRPr lang="en-GB" altLang="en-US"/>
          </a:p>
        </p:txBody>
      </p:sp>
      <p:sp>
        <p:nvSpPr>
          <p:cNvPr id="17415" name="Text Box 7">
            <a:extLst>
              <a:ext uri="{FF2B5EF4-FFF2-40B4-BE49-F238E27FC236}">
                <a16:creationId xmlns:a16="http://schemas.microsoft.com/office/drawing/2014/main" id="{111B94D3-E37A-AEBB-3395-514EEF877AD9}"/>
              </a:ext>
            </a:extLst>
          </p:cNvPr>
          <p:cNvSpPr txBox="1">
            <a:spLocks noChangeArrowheads="1"/>
          </p:cNvSpPr>
          <p:nvPr/>
        </p:nvSpPr>
        <p:spPr bwMode="auto">
          <a:xfrm>
            <a:off x="5029200" y="3048000"/>
            <a:ext cx="2057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000" b="1">
                <a:latin typeface="Arial" panose="020B0604020202020204" pitchFamily="34" charset="0"/>
              </a:rPr>
              <a:t>Ynyslas Dunes</a:t>
            </a:r>
            <a:endParaRPr lang="en-GB" altLang="en-US"/>
          </a:p>
        </p:txBody>
      </p:sp>
      <p:sp>
        <p:nvSpPr>
          <p:cNvPr id="17416" name="Text Box 8">
            <a:extLst>
              <a:ext uri="{FF2B5EF4-FFF2-40B4-BE49-F238E27FC236}">
                <a16:creationId xmlns:a16="http://schemas.microsoft.com/office/drawing/2014/main" id="{9C6F5B47-AE89-F73B-E93A-C89E00134F23}"/>
              </a:ext>
            </a:extLst>
          </p:cNvPr>
          <p:cNvSpPr txBox="1">
            <a:spLocks noChangeArrowheads="1"/>
          </p:cNvSpPr>
          <p:nvPr/>
        </p:nvSpPr>
        <p:spPr bwMode="auto">
          <a:xfrm>
            <a:off x="8001000" y="3657600"/>
            <a:ext cx="914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a:t>dunes</a:t>
            </a:r>
          </a:p>
        </p:txBody>
      </p:sp>
      <p:sp>
        <p:nvSpPr>
          <p:cNvPr id="17417" name="Line 9">
            <a:extLst>
              <a:ext uri="{FF2B5EF4-FFF2-40B4-BE49-F238E27FC236}">
                <a16:creationId xmlns:a16="http://schemas.microsoft.com/office/drawing/2014/main" id="{70A46CC3-933A-D210-D80E-1C052D7D4DF4}"/>
              </a:ext>
            </a:extLst>
          </p:cNvPr>
          <p:cNvSpPr>
            <a:spLocks noChangeShapeType="1"/>
          </p:cNvSpPr>
          <p:nvPr/>
        </p:nvSpPr>
        <p:spPr bwMode="auto">
          <a:xfrm flipH="1">
            <a:off x="6477000" y="3962400"/>
            <a:ext cx="1524000" cy="533400"/>
          </a:xfrm>
          <a:prstGeom prst="line">
            <a:avLst/>
          </a:prstGeom>
          <a:noFill/>
          <a:ln w="9525">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cSld>
  <p:clrMapOvr>
    <a:masterClrMapping/>
  </p:clrMapOvr>
  <p:transition spd="med">
    <p:cover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7411">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17411">
                                            <p:txEl>
                                              <p:pRg st="0" end="0"/>
                                            </p:txEl>
                                          </p:spTgt>
                                        </p:tgtEl>
                                        <p:attrNameLst>
                                          <p:attrName>ppt_c</p:attrName>
                                        </p:attrNameLst>
                                      </p:cBhvr>
                                      <p:to>
                                        <a:schemeClr val="bg1"/>
                                      </p:to>
                                    </p:animClr>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17411">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17411">
                                            <p:txEl>
                                              <p:pRg st="1" end="1"/>
                                            </p:txEl>
                                          </p:spTgt>
                                        </p:tgtEl>
                                        <p:attrNameLst>
                                          <p:attrName>ppt_c</p:attrName>
                                        </p:attrNameLst>
                                      </p:cBhvr>
                                      <p:to>
                                        <a:schemeClr val="bg1"/>
                                      </p:to>
                                    </p:animClr>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17411">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17411">
                                            <p:txEl>
                                              <p:pRg st="2" end="2"/>
                                            </p:txEl>
                                          </p:spTgt>
                                        </p:tgtEl>
                                        <p:attrNameLst>
                                          <p:attrName>ppt_c</p:attrName>
                                        </p:attrNameLst>
                                      </p:cBhvr>
                                      <p:to>
                                        <a:schemeClr val="bg1"/>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17411">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17411">
                                            <p:txEl>
                                              <p:pRg st="3" end="3"/>
                                            </p:txEl>
                                          </p:spTgt>
                                        </p:tgtEl>
                                        <p:attrNameLst>
                                          <p:attrName>ppt_c</p:attrName>
                                        </p:attrNameLst>
                                      </p:cBhvr>
                                      <p:to>
                                        <a:schemeClr val="bg1"/>
                                      </p:to>
                                    </p:animClr>
                                  </p:sub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499"/>
                                          </p:stCondLst>
                                        </p:cTn>
                                        <p:tgtEl>
                                          <p:spTgt spid="17412">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17412">
                                            <p:txEl>
                                              <p:pRg st="0" end="0"/>
                                            </p:txEl>
                                          </p:spTgt>
                                        </p:tgtEl>
                                        <p:attrNameLst>
                                          <p:attrName>ppt_c</p:attrName>
                                        </p:attrNameLst>
                                      </p:cBhvr>
                                      <p:to>
                                        <a:schemeClr val="bg1"/>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499"/>
                                          </p:stCondLst>
                                        </p:cTn>
                                        <p:tgtEl>
                                          <p:spTgt spid="17413"/>
                                        </p:tgtEl>
                                        <p:attrNameLst>
                                          <p:attrName>style.visibility</p:attrName>
                                        </p:attrNameLst>
                                      </p:cBhvr>
                                      <p:to>
                                        <p:strVal val="visible"/>
                                      </p:to>
                                    </p:set>
                                  </p:childTnLst>
                                </p:cTn>
                              </p:par>
                            </p:childTnLst>
                          </p:cTn>
                        </p:par>
                        <p:par>
                          <p:cTn id="27" fill="hold" nodeType="afterGroup">
                            <p:stCondLst>
                              <p:cond delay="500"/>
                            </p:stCondLst>
                            <p:childTnLst>
                              <p:par>
                                <p:cTn id="28" presetID="1" presetClass="entr" presetSubtype="0" fill="hold" nodeType="afterEffect">
                                  <p:stCondLst>
                                    <p:cond delay="0"/>
                                  </p:stCondLst>
                                  <p:childTnLst>
                                    <p:set>
                                      <p:cBhvr>
                                        <p:cTn id="29" dur="1" fill="hold">
                                          <p:stCondLst>
                                            <p:cond delay="499"/>
                                          </p:stCondLst>
                                        </p:cTn>
                                        <p:tgtEl>
                                          <p:spTgt spid="17414"/>
                                        </p:tgtEl>
                                        <p:attrNameLst>
                                          <p:attrName>style.visibility</p:attrName>
                                        </p:attrNameLst>
                                      </p:cBhvr>
                                      <p:to>
                                        <p:strVal val="visible"/>
                                      </p:to>
                                    </p:set>
                                  </p:childTnLst>
                                </p:cTn>
                              </p:par>
                            </p:childTnLst>
                          </p:cTn>
                        </p:par>
                        <p:par>
                          <p:cTn id="30" fill="hold" nodeType="afterGroup">
                            <p:stCondLst>
                              <p:cond delay="1000"/>
                            </p:stCondLst>
                            <p:childTnLst>
                              <p:par>
                                <p:cTn id="31" presetID="1" presetClass="entr" presetSubtype="0" fill="hold" nodeType="afterEffect">
                                  <p:stCondLst>
                                    <p:cond delay="0"/>
                                  </p:stCondLst>
                                  <p:childTnLst>
                                    <p:set>
                                      <p:cBhvr>
                                        <p:cTn id="32" dur="1" fill="hold">
                                          <p:stCondLst>
                                            <p:cond delay="499"/>
                                          </p:stCondLst>
                                        </p:cTn>
                                        <p:tgtEl>
                                          <p:spTgt spid="17415"/>
                                        </p:tgtEl>
                                        <p:attrNameLst>
                                          <p:attrName>style.visibility</p:attrName>
                                        </p:attrNameLst>
                                      </p:cBhvr>
                                      <p:to>
                                        <p:strVal val="visible"/>
                                      </p:to>
                                    </p:set>
                                  </p:childTnLst>
                                </p:cTn>
                              </p:par>
                            </p:childTnLst>
                          </p:cTn>
                        </p:par>
                        <p:par>
                          <p:cTn id="33" fill="hold" nodeType="afterGroup">
                            <p:stCondLst>
                              <p:cond delay="1500"/>
                            </p:stCondLst>
                            <p:childTnLst>
                              <p:par>
                                <p:cTn id="34" presetID="2" presetClass="entr" presetSubtype="8" fill="hold" nodeType="afterEffect">
                                  <p:stCondLst>
                                    <p:cond delay="1000"/>
                                  </p:stCondLst>
                                  <p:childTnLst>
                                    <p:set>
                                      <p:cBhvr>
                                        <p:cTn id="35" dur="1" fill="hold">
                                          <p:stCondLst>
                                            <p:cond delay="0"/>
                                          </p:stCondLst>
                                        </p:cTn>
                                        <p:tgtEl>
                                          <p:spTgt spid="17416"/>
                                        </p:tgtEl>
                                        <p:attrNameLst>
                                          <p:attrName>style.visibility</p:attrName>
                                        </p:attrNameLst>
                                      </p:cBhvr>
                                      <p:to>
                                        <p:strVal val="visible"/>
                                      </p:to>
                                    </p:set>
                                    <p:anim calcmode="lin" valueType="num">
                                      <p:cBhvr additive="base">
                                        <p:cTn id="36" dur="500" fill="hold"/>
                                        <p:tgtEl>
                                          <p:spTgt spid="17416"/>
                                        </p:tgtEl>
                                        <p:attrNameLst>
                                          <p:attrName>ppt_x</p:attrName>
                                        </p:attrNameLst>
                                      </p:cBhvr>
                                      <p:tavLst>
                                        <p:tav tm="0">
                                          <p:val>
                                            <p:strVal val="0-#ppt_w/2"/>
                                          </p:val>
                                        </p:tav>
                                        <p:tav tm="100000">
                                          <p:val>
                                            <p:strVal val="#ppt_x"/>
                                          </p:val>
                                        </p:tav>
                                      </p:tavLst>
                                    </p:anim>
                                    <p:anim calcmode="lin" valueType="num">
                                      <p:cBhvr additive="base">
                                        <p:cTn id="37" dur="500" fill="hold"/>
                                        <p:tgtEl>
                                          <p:spTgt spid="17416"/>
                                        </p:tgtEl>
                                        <p:attrNameLst>
                                          <p:attrName>ppt_y</p:attrName>
                                        </p:attrNameLst>
                                      </p:cBhvr>
                                      <p:tavLst>
                                        <p:tav tm="0">
                                          <p:val>
                                            <p:strVal val="#ppt_y"/>
                                          </p:val>
                                        </p:tav>
                                        <p:tav tm="100000">
                                          <p:val>
                                            <p:strVal val="#ppt_y"/>
                                          </p:val>
                                        </p:tav>
                                      </p:tavLst>
                                    </p:anim>
                                  </p:childTnLst>
                                </p:cTn>
                              </p:par>
                            </p:childTnLst>
                          </p:cTn>
                        </p:par>
                        <p:par>
                          <p:cTn id="38" fill="hold" nodeType="afterGroup">
                            <p:stCondLst>
                              <p:cond delay="3000"/>
                            </p:stCondLst>
                            <p:childTnLst>
                              <p:par>
                                <p:cTn id="39" presetID="2" presetClass="entr" presetSubtype="8" fill="hold" nodeType="afterEffect">
                                  <p:stCondLst>
                                    <p:cond delay="0"/>
                                  </p:stCondLst>
                                  <p:childTnLst>
                                    <p:set>
                                      <p:cBhvr>
                                        <p:cTn id="40" dur="1" fill="hold">
                                          <p:stCondLst>
                                            <p:cond delay="0"/>
                                          </p:stCondLst>
                                        </p:cTn>
                                        <p:tgtEl>
                                          <p:spTgt spid="17417"/>
                                        </p:tgtEl>
                                        <p:attrNameLst>
                                          <p:attrName>style.visibility</p:attrName>
                                        </p:attrNameLst>
                                      </p:cBhvr>
                                      <p:to>
                                        <p:strVal val="visible"/>
                                      </p:to>
                                    </p:set>
                                    <p:anim calcmode="lin" valueType="num">
                                      <p:cBhvr additive="base">
                                        <p:cTn id="41" dur="500" fill="hold"/>
                                        <p:tgtEl>
                                          <p:spTgt spid="17417"/>
                                        </p:tgtEl>
                                        <p:attrNameLst>
                                          <p:attrName>ppt_x</p:attrName>
                                        </p:attrNameLst>
                                      </p:cBhvr>
                                      <p:tavLst>
                                        <p:tav tm="0">
                                          <p:val>
                                            <p:strVal val="0-#ppt_w/2"/>
                                          </p:val>
                                        </p:tav>
                                        <p:tav tm="100000">
                                          <p:val>
                                            <p:strVal val="#ppt_x"/>
                                          </p:val>
                                        </p:tav>
                                      </p:tavLst>
                                    </p:anim>
                                    <p:anim calcmode="lin" valueType="num">
                                      <p:cBhvr additive="base">
                                        <p:cTn id="42" dur="500" fill="hold"/>
                                        <p:tgtEl>
                                          <p:spTgt spid="1741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bldLvl="2" autoUpdateAnimBg="0"/>
      <p:bldP spid="17412" grpId="0" build="p" autoUpdateAnimBg="0"/>
      <p:bldP spid="17414" grpId="0" autoUpdateAnimBg="0"/>
      <p:bldP spid="17415" grpId="0" autoUpdateAnimBg="0"/>
      <p:bldP spid="17416"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1405FA57-EEC3-22A3-14E7-1500B7FE894A}"/>
              </a:ext>
            </a:extLst>
          </p:cNvPr>
          <p:cNvSpPr>
            <a:spLocks noGrp="1"/>
          </p:cNvSpPr>
          <p:nvPr>
            <p:ph type="ftr" sz="quarter" idx="11"/>
          </p:nvPr>
        </p:nvSpPr>
        <p:spPr/>
        <p:txBody>
          <a:bodyPr/>
          <a:lstStyle/>
          <a:p>
            <a:r>
              <a:rPr lang="en-US" altLang="en-US"/>
              <a:t>Lindsey Wood, liw2, 022423830</a:t>
            </a:r>
          </a:p>
        </p:txBody>
      </p:sp>
      <p:sp>
        <p:nvSpPr>
          <p:cNvPr id="3" name="Slide Number Placeholder 5">
            <a:extLst>
              <a:ext uri="{FF2B5EF4-FFF2-40B4-BE49-F238E27FC236}">
                <a16:creationId xmlns:a16="http://schemas.microsoft.com/office/drawing/2014/main" id="{B7F321EA-DC8A-3696-CD64-4EE71BB4636B}"/>
              </a:ext>
            </a:extLst>
          </p:cNvPr>
          <p:cNvSpPr>
            <a:spLocks noGrp="1"/>
          </p:cNvSpPr>
          <p:nvPr>
            <p:ph type="sldNum" sz="quarter" idx="12"/>
          </p:nvPr>
        </p:nvSpPr>
        <p:spPr/>
        <p:txBody>
          <a:bodyPr/>
          <a:lstStyle/>
          <a:p>
            <a:fld id="{ABAE0D1B-D866-40F1-933F-A9A10892FA30}" type="slidenum">
              <a:rPr lang="en-US" altLang="en-US"/>
              <a:pPr/>
              <a:t>7</a:t>
            </a:fld>
            <a:endParaRPr lang="en-US" altLang="en-US"/>
          </a:p>
        </p:txBody>
      </p:sp>
      <p:sp>
        <p:nvSpPr>
          <p:cNvPr id="23554" name="Text Box 2">
            <a:extLst>
              <a:ext uri="{FF2B5EF4-FFF2-40B4-BE49-F238E27FC236}">
                <a16:creationId xmlns:a16="http://schemas.microsoft.com/office/drawing/2014/main" id="{8608AE87-7F6F-5250-9DC4-EA904EC54241}"/>
              </a:ext>
            </a:extLst>
          </p:cNvPr>
          <p:cNvSpPr txBox="1">
            <a:spLocks noChangeArrowheads="1"/>
          </p:cNvSpPr>
          <p:nvPr/>
        </p:nvSpPr>
        <p:spPr bwMode="auto">
          <a:xfrm>
            <a:off x="684213" y="1052513"/>
            <a:ext cx="7920037"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GB" altLang="en-US">
                <a:latin typeface="Arial" panose="020B0604020202020204" pitchFamily="34" charset="0"/>
                <a:cs typeface="Arial" panose="020B0604020202020204" pitchFamily="34" charset="0"/>
              </a:rPr>
              <a:t>This powerpoint was kindly donated to </a:t>
            </a:r>
            <a:r>
              <a:rPr lang="en-GB" altLang="en-US">
                <a:latin typeface="Arial" panose="020B0604020202020204" pitchFamily="34" charset="0"/>
                <a:cs typeface="Arial" panose="020B0604020202020204" pitchFamily="34" charset="0"/>
                <a:hlinkClick r:id="rId3"/>
              </a:rPr>
              <a:t>www.worldofteaching.com</a:t>
            </a:r>
            <a:endParaRPr lang="en-GB" altLang="en-US">
              <a:latin typeface="Arial" panose="020B0604020202020204" pitchFamily="34" charset="0"/>
              <a:cs typeface="Arial" panose="020B0604020202020204" pitchFamily="34" charset="0"/>
            </a:endParaRPr>
          </a:p>
          <a:p>
            <a:pPr eaLnBrk="1" hangingPunct="1"/>
            <a:endParaRPr lang="en-GB" altLang="en-US">
              <a:latin typeface="Arial" panose="020B0604020202020204" pitchFamily="34" charset="0"/>
              <a:cs typeface="Arial" panose="020B0604020202020204" pitchFamily="34" charset="0"/>
            </a:endParaRPr>
          </a:p>
          <a:p>
            <a:pPr eaLnBrk="1" hangingPunct="1"/>
            <a:endParaRPr lang="en-GB" altLang="en-US">
              <a:latin typeface="Arial" panose="020B0604020202020204" pitchFamily="34" charset="0"/>
              <a:cs typeface="Arial" panose="020B0604020202020204" pitchFamily="34" charset="0"/>
            </a:endParaRPr>
          </a:p>
          <a:p>
            <a:pPr eaLnBrk="1" hangingPunct="1"/>
            <a:endParaRPr lang="en-GB" altLang="en-US">
              <a:latin typeface="Arial" panose="020B0604020202020204" pitchFamily="34" charset="0"/>
              <a:cs typeface="Arial" panose="020B0604020202020204" pitchFamily="34" charset="0"/>
            </a:endParaRPr>
          </a:p>
          <a:p>
            <a:pPr eaLnBrk="1" hangingPunct="1"/>
            <a:endParaRPr lang="en-GB" altLang="en-US">
              <a:latin typeface="Arial" panose="020B0604020202020204" pitchFamily="34" charset="0"/>
              <a:cs typeface="Arial" panose="020B0604020202020204" pitchFamily="34" charset="0"/>
            </a:endParaRPr>
          </a:p>
          <a:p>
            <a:pPr eaLnBrk="1" hangingPunct="1"/>
            <a:r>
              <a:rPr lang="en-GB" altLang="en-US">
                <a:latin typeface="Arial" panose="020B0604020202020204" pitchFamily="34" charset="0"/>
                <a:cs typeface="Arial" panose="020B0604020202020204" pitchFamily="34" charset="0"/>
                <a:hlinkClick r:id="rId3"/>
              </a:rPr>
              <a:t>http://www.worldofteaching.com</a:t>
            </a:r>
            <a:r>
              <a:rPr lang="en-GB" altLang="en-US">
                <a:latin typeface="Arial" panose="020B0604020202020204" pitchFamily="34" charset="0"/>
                <a:cs typeface="Arial" panose="020B0604020202020204" pitchFamily="34" charset="0"/>
              </a:rPr>
              <a:t> is home to over a thousand powerpoints submitted by teachers. This is a completely free site and requires no registration. Please visit and I hope it will help in your teaching.</a:t>
            </a:r>
            <a:endParaRPr lang="en-US" altLang="en-US">
              <a:latin typeface="Arial" panose="020B0604020202020204" pitchFamily="34" charset="0"/>
              <a:cs typeface="Arial" panose="020B0604020202020204" pitchFamily="34" charset="0"/>
            </a:endParaRPr>
          </a:p>
        </p:txBody>
      </p:sp>
    </p:spTree>
  </p:cSld>
  <p:clrMapOvr>
    <a:masterClrMapping/>
  </p:clrMapOvr>
  <p:transition spd="med">
    <p:zoom/>
  </p:transition>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368</TotalTime>
  <Words>816</Words>
  <Application>Microsoft Office PowerPoint</Application>
  <PresentationFormat>On-screen Show (4:3)</PresentationFormat>
  <Paragraphs>82</Paragraphs>
  <Slides>7</Slides>
  <Notes>7</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2</vt:i4>
      </vt:variant>
      <vt:variant>
        <vt:lpstr>Slide Titles</vt:lpstr>
      </vt:variant>
      <vt:variant>
        <vt:i4>7</vt:i4>
      </vt:variant>
    </vt:vector>
  </HeadingPairs>
  <TitlesOfParts>
    <vt:vector size="12" baseType="lpstr">
      <vt:lpstr>Times New Roman</vt:lpstr>
      <vt:lpstr>Arial</vt:lpstr>
      <vt:lpstr>Blank Presentation</vt:lpstr>
      <vt:lpstr>Microsoft Graph 97 Chart</vt:lpstr>
      <vt:lpstr>Microsoft Word Document</vt:lpstr>
      <vt:lpstr>Coastal Environments</vt:lpstr>
      <vt:lpstr>Coastal Dunes</vt:lpstr>
      <vt:lpstr>Sand Movement</vt:lpstr>
      <vt:lpstr>Formation</vt:lpstr>
      <vt:lpstr>Classification</vt:lpstr>
      <vt:lpstr>Further Classification</vt:lpstr>
      <vt:lpstr>PowerPoint Presentation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Coastal Environments</dc:title>
  <dc:creator>Lindsey Wood</dc:creator>
  <cp:lastModifiedBy>Nayan GRIFFITHS</cp:lastModifiedBy>
  <cp:revision>37</cp:revision>
  <dcterms:created xsi:type="dcterms:W3CDTF">2004-04-11T19:34:56Z</dcterms:created>
  <dcterms:modified xsi:type="dcterms:W3CDTF">2023-06-05T11:27:26Z</dcterms:modified>
</cp:coreProperties>
</file>